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48" r:id="rId1"/>
  </p:sldMasterIdLst>
  <p:notesMasterIdLst>
    <p:notesMasterId r:id="rId65"/>
  </p:notesMasterIdLst>
  <p:handoutMasterIdLst>
    <p:handoutMasterId r:id="rId66"/>
  </p:handoutMasterIdLst>
  <p:sldIdLst>
    <p:sldId id="282"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3" r:id="rId23"/>
    <p:sldId id="284" r:id="rId24"/>
    <p:sldId id="285" r:id="rId25"/>
    <p:sldId id="286" r:id="rId26"/>
    <p:sldId id="287" r:id="rId27"/>
    <p:sldId id="288" r:id="rId28"/>
    <p:sldId id="289" r:id="rId29"/>
    <p:sldId id="325"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Lst>
  <p:sldSz cx="10687050" cy="7562850"/>
  <p:notesSz cx="7099300" cy="10234613"/>
  <p:defaultTextStyle>
    <a:defPPr>
      <a:defRPr lang="de-DE"/>
    </a:defPPr>
    <a:lvl1pPr algn="ctr" rtl="0" eaLnBrk="0" fontAlgn="base" hangingPunct="0">
      <a:spcBef>
        <a:spcPct val="0"/>
      </a:spcBef>
      <a:spcAft>
        <a:spcPct val="0"/>
      </a:spcAft>
      <a:defRPr sz="16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16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16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16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4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B4223"/>
    <a:srgbClr val="CC0099"/>
    <a:srgbClr val="FFFF00"/>
    <a:srgbClr val="9A0E1B"/>
    <a:srgbClr val="FB9E23"/>
    <a:srgbClr val="3802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37" autoAdjust="0"/>
  </p:normalViewPr>
  <p:slideViewPr>
    <p:cSldViewPr>
      <p:cViewPr varScale="1">
        <p:scale>
          <a:sx n="135" d="100"/>
          <a:sy n="135" d="100"/>
        </p:scale>
        <p:origin x="1884" y="138"/>
      </p:cViewPr>
      <p:guideLst>
        <p:guide orient="horz" pos="3120"/>
        <p:guide pos="4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2" d="100"/>
          <a:sy n="82" d="100"/>
        </p:scale>
        <p:origin x="-2022" y="-78"/>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5" Type="http://schemas.openxmlformats.org/officeDocument/2006/relationships/image" Target="../media/image46.emf"/><Relationship Id="rId4" Type="http://schemas.openxmlformats.org/officeDocument/2006/relationships/image" Target="../media/image4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6575" cy="511175"/>
          </a:xfrm>
          <a:prstGeom prst="rect">
            <a:avLst/>
          </a:prstGeom>
          <a:noFill/>
          <a:ln>
            <a:noFill/>
          </a:ln>
          <a:effectLst/>
          <a:extLst/>
        </p:spPr>
        <p:txBody>
          <a:bodyPr vert="horz" wrap="square" lIns="99048" tIns="49524" rIns="99048" bIns="49524" numCol="1" anchor="t" anchorCtr="0" compatLnSpc="1">
            <a:prstTxWarp prst="textNoShape">
              <a:avLst/>
            </a:prstTxWarp>
          </a:bodyPr>
          <a:lstStyle>
            <a:lvl1pPr algn="l" defTabSz="990600">
              <a:defRPr sz="1300"/>
            </a:lvl1pPr>
          </a:lstStyle>
          <a:p>
            <a:pPr>
              <a:defRPr/>
            </a:pPr>
            <a:endParaRPr lang="en-US"/>
          </a:p>
        </p:txBody>
      </p:sp>
      <p:sp>
        <p:nvSpPr>
          <p:cNvPr id="70659" name="Rectangle 3"/>
          <p:cNvSpPr>
            <a:spLocks noGrp="1" noChangeArrowheads="1"/>
          </p:cNvSpPr>
          <p:nvPr>
            <p:ph type="dt" sz="quarter" idx="1"/>
          </p:nvPr>
        </p:nvSpPr>
        <p:spPr bwMode="auto">
          <a:xfrm>
            <a:off x="4022725" y="0"/>
            <a:ext cx="3076575" cy="511175"/>
          </a:xfrm>
          <a:prstGeom prst="rect">
            <a:avLst/>
          </a:prstGeom>
          <a:noFill/>
          <a:ln>
            <a:noFill/>
          </a:ln>
          <a:effectLst/>
          <a:extLst/>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en-US"/>
          </a:p>
        </p:txBody>
      </p:sp>
      <p:sp>
        <p:nvSpPr>
          <p:cNvPr id="70660" name="Rectangle 4"/>
          <p:cNvSpPr>
            <a:spLocks noGrp="1" noChangeArrowheads="1"/>
          </p:cNvSpPr>
          <p:nvPr>
            <p:ph type="ftr" sz="quarter" idx="2"/>
          </p:nvPr>
        </p:nvSpPr>
        <p:spPr bwMode="auto">
          <a:xfrm>
            <a:off x="0" y="9723438"/>
            <a:ext cx="3076575" cy="511175"/>
          </a:xfrm>
          <a:prstGeom prst="rect">
            <a:avLst/>
          </a:prstGeom>
          <a:noFill/>
          <a:ln>
            <a:noFill/>
          </a:ln>
          <a:effectLst/>
          <a:extLst/>
        </p:spPr>
        <p:txBody>
          <a:bodyPr vert="horz" wrap="square" lIns="99048" tIns="49524" rIns="99048" bIns="49524" numCol="1" anchor="b" anchorCtr="0" compatLnSpc="1">
            <a:prstTxWarp prst="textNoShape">
              <a:avLst/>
            </a:prstTxWarp>
          </a:bodyPr>
          <a:lstStyle>
            <a:lvl1pPr algn="l" defTabSz="990600">
              <a:defRPr sz="1300"/>
            </a:lvl1pPr>
          </a:lstStyle>
          <a:p>
            <a:pPr>
              <a:defRPr/>
            </a:pPr>
            <a:endParaRPr lang="en-US"/>
          </a:p>
        </p:txBody>
      </p:sp>
      <p:sp>
        <p:nvSpPr>
          <p:cNvPr id="70661" name="Rectangle 5"/>
          <p:cNvSpPr>
            <a:spLocks noGrp="1" noChangeArrowheads="1"/>
          </p:cNvSpPr>
          <p:nvPr>
            <p:ph type="sldNum" sz="quarter" idx="3"/>
          </p:nvPr>
        </p:nvSpPr>
        <p:spPr bwMode="auto">
          <a:xfrm>
            <a:off x="4022725" y="9723438"/>
            <a:ext cx="3076575" cy="511175"/>
          </a:xfrm>
          <a:prstGeom prst="rect">
            <a:avLst/>
          </a:prstGeom>
          <a:noFill/>
          <a:ln>
            <a:noFill/>
          </a:ln>
          <a:effectLst/>
          <a:ex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592A63BC-0801-47CE-8063-801E98638D63}" type="slidenum">
              <a:rPr lang="en-US"/>
              <a:pPr>
                <a:defRPr/>
              </a:pPr>
              <a:t>‹#›</a:t>
            </a:fld>
            <a:endParaRPr lang="en-US"/>
          </a:p>
        </p:txBody>
      </p:sp>
    </p:spTree>
    <p:extLst>
      <p:ext uri="{BB962C8B-B14F-4D97-AF65-F5344CB8AC3E}">
        <p14:creationId xmlns:p14="http://schemas.microsoft.com/office/powerpoint/2010/main" val="3106765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p:spPr>
        <p:txBody>
          <a:bodyPr vert="horz" wrap="square" lIns="99048" tIns="49524" rIns="99048" bIns="49524" numCol="1" anchor="t" anchorCtr="0" compatLnSpc="1">
            <a:prstTxWarp prst="textNoShape">
              <a:avLst/>
            </a:prstTxWarp>
          </a:bodyPr>
          <a:lstStyle>
            <a:lvl1pPr algn="l" defTabSz="990600">
              <a:defRPr sz="1300"/>
            </a:lvl1pPr>
          </a:lstStyle>
          <a:p>
            <a:pPr>
              <a:defRPr/>
            </a:pPr>
            <a:endParaRPr lang="de-DE"/>
          </a:p>
        </p:txBody>
      </p:sp>
      <p:sp>
        <p:nvSpPr>
          <p:cNvPr id="3075" name="Rectangle 3"/>
          <p:cNvSpPr>
            <a:spLocks noGrp="1" noChangeArrowheads="1"/>
          </p:cNvSpPr>
          <p:nvPr>
            <p:ph type="dt" idx="1"/>
          </p:nvPr>
        </p:nvSpPr>
        <p:spPr bwMode="auto">
          <a:xfrm>
            <a:off x="4022725" y="0"/>
            <a:ext cx="3076575" cy="511175"/>
          </a:xfrm>
          <a:prstGeom prst="rect">
            <a:avLst/>
          </a:prstGeom>
          <a:noFill/>
          <a:ln>
            <a:noFill/>
          </a:ln>
          <a:effectLst/>
          <a:extLst/>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70660" name="Rectangle 4"/>
          <p:cNvSpPr>
            <a:spLocks noGrp="1" noRot="1" noChangeAspect="1" noChangeArrowheads="1" noTextEdit="1"/>
          </p:cNvSpPr>
          <p:nvPr>
            <p:ph type="sldImg" idx="2"/>
          </p:nvPr>
        </p:nvSpPr>
        <p:spPr bwMode="auto">
          <a:xfrm>
            <a:off x="838200" y="768350"/>
            <a:ext cx="5422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46150" y="4860925"/>
            <a:ext cx="5207000" cy="4605338"/>
          </a:xfrm>
          <a:prstGeom prst="rect">
            <a:avLst/>
          </a:prstGeom>
          <a:noFill/>
          <a:ln>
            <a:noFill/>
          </a:ln>
          <a:effectLst/>
          <a:extLst/>
        </p:spPr>
        <p:txBody>
          <a:bodyPr vert="horz" wrap="square" lIns="99048" tIns="49524" rIns="99048" bIns="49524"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723438"/>
            <a:ext cx="3076575" cy="511175"/>
          </a:xfrm>
          <a:prstGeom prst="rect">
            <a:avLst/>
          </a:prstGeom>
          <a:noFill/>
          <a:ln>
            <a:noFill/>
          </a:ln>
          <a:effectLst/>
          <a:extLst/>
        </p:spPr>
        <p:txBody>
          <a:bodyPr vert="horz" wrap="square" lIns="99048" tIns="49524" rIns="99048" bIns="49524" numCol="1" anchor="b" anchorCtr="0" compatLnSpc="1">
            <a:prstTxWarp prst="textNoShape">
              <a:avLst/>
            </a:prstTxWarp>
          </a:bodyPr>
          <a:lstStyle>
            <a:lvl1pPr algn="l" defTabSz="990600">
              <a:defRPr sz="1300"/>
            </a:lvl1pPr>
          </a:lstStyle>
          <a:p>
            <a:pPr>
              <a:defRPr/>
            </a:pPr>
            <a:endParaRPr lang="de-DE"/>
          </a:p>
        </p:txBody>
      </p:sp>
      <p:sp>
        <p:nvSpPr>
          <p:cNvPr id="3079" name="Rectangle 7"/>
          <p:cNvSpPr>
            <a:spLocks noGrp="1" noChangeArrowheads="1"/>
          </p:cNvSpPr>
          <p:nvPr>
            <p:ph type="sldNum" sz="quarter" idx="5"/>
          </p:nvPr>
        </p:nvSpPr>
        <p:spPr bwMode="auto">
          <a:xfrm>
            <a:off x="4022725" y="9723438"/>
            <a:ext cx="3076575" cy="511175"/>
          </a:xfrm>
          <a:prstGeom prst="rect">
            <a:avLst/>
          </a:prstGeom>
          <a:noFill/>
          <a:ln>
            <a:noFill/>
          </a:ln>
          <a:effectLst/>
          <a:ex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A330927C-E0FC-4287-AD77-43A40ECFBB00}" type="slidenum">
              <a:rPr lang="de-DE"/>
              <a:pPr>
                <a:defRPr/>
              </a:pPr>
              <a:t>‹#›</a:t>
            </a:fld>
            <a:endParaRPr lang="de-DE"/>
          </a:p>
        </p:txBody>
      </p:sp>
    </p:spTree>
    <p:extLst>
      <p:ext uri="{BB962C8B-B14F-4D97-AF65-F5344CB8AC3E}">
        <p14:creationId xmlns:p14="http://schemas.microsoft.com/office/powerpoint/2010/main" val="18012698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733704DE-D65E-4831-A5D0-A4A81C8544C2}" type="slidenum">
              <a:rPr lang="de-DE" altLang="de-DE" sz="1300" smtClean="0"/>
              <a:pPr/>
              <a:t>1</a:t>
            </a:fld>
            <a:endParaRPr lang="de-DE" altLang="de-DE" sz="130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6521EA5B-798F-43FD-A1E4-648AC3794A2B}" type="slidenum">
              <a:rPr lang="de-DE" altLang="de-DE" sz="1300" smtClean="0"/>
              <a:pPr/>
              <a:t>30</a:t>
            </a:fld>
            <a:endParaRPr lang="de-DE" altLang="de-DE" sz="130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E5B5F269-7BAB-4106-939E-EC24DA98DBF4}" type="slidenum">
              <a:rPr lang="de-DE" altLang="de-DE" sz="1300" smtClean="0"/>
              <a:pPr/>
              <a:t>31</a:t>
            </a:fld>
            <a:endParaRPr lang="de-DE" altLang="de-DE" sz="130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E60B66CB-ED31-402F-A6DE-E788AC0CB744}" type="slidenum">
              <a:rPr lang="de-DE" altLang="de-DE" sz="1300" smtClean="0"/>
              <a:pPr/>
              <a:t>32</a:t>
            </a:fld>
            <a:endParaRPr lang="de-DE" altLang="de-DE" sz="130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72255D97-C54F-49C8-A834-1A9769745DFB}" type="slidenum">
              <a:rPr lang="de-DE" altLang="de-DE" sz="1300" smtClean="0"/>
              <a:pPr/>
              <a:t>33</a:t>
            </a:fld>
            <a:endParaRPr lang="de-DE" altLang="de-DE" sz="130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8258E783-7E89-4C1C-B2B3-B1793F0BBFA7}" type="slidenum">
              <a:rPr lang="de-DE" altLang="de-DE" sz="1300" smtClean="0"/>
              <a:pPr/>
              <a:t>34</a:t>
            </a:fld>
            <a:endParaRPr lang="de-DE" altLang="de-DE" sz="1300"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a:p>
            <a:pPr eaLnBrk="1" hangingPunct="1"/>
            <a:endParaRPr lang="en-US" altLang="de-DE" smtClean="0"/>
          </a:p>
          <a:p>
            <a:pPr eaLnBrk="1" hangingPunct="1"/>
            <a:r>
              <a:rPr lang="en-US" altLang="de-DE" smtClean="0"/>
              <a:t>Good descriptions of meta-stability:</a:t>
            </a:r>
          </a:p>
          <a:p>
            <a:pPr eaLnBrk="1" hangingPunct="1"/>
            <a:endParaRPr lang="en-US" altLang="de-DE" smtClean="0"/>
          </a:p>
          <a:p>
            <a:pPr eaLnBrk="1" hangingPunct="1"/>
            <a:r>
              <a:rPr lang="en-US" altLang="de-DE" smtClean="0"/>
              <a:t>- https://www.edn.com/electronics-news/4356211/Keep-metastability-from-killing-your-digital-desig</a:t>
            </a:r>
          </a:p>
          <a:p>
            <a:pPr eaLnBrk="1" hangingPunct="1"/>
            <a:endParaRPr lang="en-US" altLang="de-DE" smtClean="0"/>
          </a:p>
          <a:p>
            <a:pPr eaLnBrk="1" hangingPunct="1"/>
            <a:r>
              <a:rPr lang="en-GB" altLang="de-DE" smtClean="0"/>
              <a:t>- "Can Redundancy and Masking Improve the Performance of</a:t>
            </a:r>
          </a:p>
          <a:p>
            <a:pPr eaLnBrk="1" hangingPunct="1"/>
            <a:r>
              <a:rPr lang="en-GB" altLang="de-DE" smtClean="0"/>
              <a:t>    Synchronizers?" by LINDSAY KLEEMAN AND ANTONIO CANTONI, 1986;</a:t>
            </a:r>
          </a:p>
          <a:p>
            <a:pPr eaLnBrk="1" hangingPunct="1"/>
            <a:r>
              <a:rPr lang="en-GB" altLang="de-DE" smtClean="0"/>
              <a:t>- "General Theory of Metastable Operation", by LEONARD R. MARINO,</a:t>
            </a:r>
          </a:p>
          <a:p>
            <a:pPr eaLnBrk="1" hangingPunct="1"/>
            <a:r>
              <a:rPr lang="en-GB" altLang="de-DE" smtClean="0"/>
              <a:t>    1981;</a:t>
            </a:r>
            <a:endParaRPr lang="en-US" altLang="de-DE"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AT" altLang="de-DE" smtClean="0"/>
              <a:t>T_MET … time of metastability (recovery time)</a:t>
            </a:r>
          </a:p>
        </p:txBody>
      </p:sp>
      <p:sp>
        <p:nvSpPr>
          <p:cNvPr id="870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A0431A4B-3598-4F86-AF4B-F4C630CF3FE3}" type="slidenum">
              <a:rPr lang="de-DE" altLang="de-DE" sz="1300" smtClean="0"/>
              <a:pPr/>
              <a:t>36</a:t>
            </a:fld>
            <a:endParaRPr lang="de-DE" altLang="de-DE" sz="13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3370BBDC-E88A-4CF8-9DAC-FE9EC95DEDD5}" type="slidenum">
              <a:rPr lang="de-DE" altLang="de-DE" sz="1300" smtClean="0"/>
              <a:pPr/>
              <a:t>38</a:t>
            </a:fld>
            <a:endParaRPr lang="de-DE" altLang="de-DE" sz="1300"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1FFAD697-2A31-4A78-9E10-66BB648DC6CC}" type="slidenum">
              <a:rPr lang="de-DE" altLang="de-DE" sz="1300" smtClean="0"/>
              <a:pPr/>
              <a:t>41</a:t>
            </a:fld>
            <a:endParaRPr lang="de-DE" altLang="de-DE" sz="130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06D47D7A-09A0-4CDB-85C9-4EC1C10759BA}" type="slidenum">
              <a:rPr lang="de-DE" altLang="de-DE" sz="1300" smtClean="0"/>
              <a:pPr/>
              <a:t>42</a:t>
            </a:fld>
            <a:endParaRPr lang="de-DE" altLang="de-DE" sz="1300"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D8D787F1-DD05-4127-9DBF-BAFB5592F34D}" type="slidenum">
              <a:rPr lang="de-DE" altLang="de-DE" sz="1300" smtClean="0"/>
              <a:pPr/>
              <a:t>43</a:t>
            </a:fld>
            <a:endParaRPr lang="de-DE" altLang="de-DE" sz="1300"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C4AC83E6-9F2C-49D9-87E1-CEBD3FBA9974}" type="slidenum">
              <a:rPr lang="de-DE" altLang="de-DE" sz="1300" smtClean="0"/>
              <a:pPr/>
              <a:t>22</a:t>
            </a:fld>
            <a:endParaRPr lang="de-DE" altLang="de-DE" sz="130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227D7619-0542-4E42-A2FA-C4A914EE0F7B}" type="slidenum">
              <a:rPr lang="de-DE" altLang="de-DE" sz="1300" smtClean="0"/>
              <a:pPr/>
              <a:t>44</a:t>
            </a:fld>
            <a:endParaRPr lang="de-DE" altLang="de-DE" sz="1300"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1F8E1E05-0FF7-472B-A813-C1FBDE1836B2}" type="slidenum">
              <a:rPr lang="de-DE" altLang="de-DE" sz="1300" smtClean="0"/>
              <a:pPr/>
              <a:t>45</a:t>
            </a:fld>
            <a:endParaRPr lang="de-DE" altLang="de-DE" sz="1300"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C4EAEFF1-483F-4A22-AFE7-7D493BF2E874}" type="slidenum">
              <a:rPr lang="de-DE" altLang="de-DE" sz="1300" smtClean="0"/>
              <a:pPr/>
              <a:t>46</a:t>
            </a:fld>
            <a:endParaRPr lang="de-DE" altLang="de-DE" sz="1300"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EE250474-DCF0-4FA0-A461-0D9A7547B1EE}" type="slidenum">
              <a:rPr lang="de-DE" altLang="de-DE" sz="1300" smtClean="0"/>
              <a:pPr/>
              <a:t>47</a:t>
            </a:fld>
            <a:endParaRPr lang="de-DE" altLang="de-DE" sz="1300"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F9E020C7-583F-4BBC-ADAE-33CDC3FD6D1E}" type="slidenum">
              <a:rPr lang="de-DE" altLang="de-DE" sz="1300" smtClean="0"/>
              <a:pPr/>
              <a:t>48</a:t>
            </a:fld>
            <a:endParaRPr lang="de-DE" altLang="de-DE" sz="1300"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1963ACBE-9C17-490D-BA31-A64ED6C6618F}" type="slidenum">
              <a:rPr lang="de-DE" altLang="de-DE" sz="1300" smtClean="0"/>
              <a:pPr/>
              <a:t>49</a:t>
            </a:fld>
            <a:endParaRPr lang="de-DE" altLang="de-DE" sz="1300"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7CF92019-C96F-4DFE-8604-AFCBE2A6C946}" type="slidenum">
              <a:rPr lang="de-DE" altLang="de-DE" sz="1300" smtClean="0"/>
              <a:pPr/>
              <a:t>50</a:t>
            </a:fld>
            <a:endParaRPr lang="de-DE" altLang="de-DE" sz="1300"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575BEE79-7B87-41DB-98DC-FC64918E733F}" type="slidenum">
              <a:rPr lang="de-DE" altLang="de-DE" sz="1300" smtClean="0"/>
              <a:pPr/>
              <a:t>51</a:t>
            </a:fld>
            <a:endParaRPr lang="de-DE" altLang="de-DE" sz="1300"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F8BBCF99-1EE5-4D14-99B0-82592ECCC34F}" type="slidenum">
              <a:rPr lang="de-DE" altLang="de-DE" sz="1300" smtClean="0"/>
              <a:pPr/>
              <a:t>52</a:t>
            </a:fld>
            <a:endParaRPr lang="de-DE" altLang="de-DE" sz="1300"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C50E419B-4E38-4316-91CF-8A9D03BDB03A}" type="slidenum">
              <a:rPr lang="de-DE" altLang="de-DE" sz="1300" smtClean="0"/>
              <a:pPr/>
              <a:t>53</a:t>
            </a:fld>
            <a:endParaRPr lang="de-DE" altLang="de-DE" sz="130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408EB23B-9BA2-438D-8BCE-6A03B2499CA8}" type="slidenum">
              <a:rPr lang="de-DE" altLang="de-DE" sz="1300" smtClean="0"/>
              <a:pPr/>
              <a:t>23</a:t>
            </a:fld>
            <a:endParaRPr lang="de-DE" altLang="de-DE" sz="13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2325E791-C46B-4A37-9EE8-E89A9D3C3021}" type="slidenum">
              <a:rPr lang="de-DE" altLang="de-DE" sz="1300" smtClean="0"/>
              <a:pPr/>
              <a:t>54</a:t>
            </a:fld>
            <a:endParaRPr lang="de-DE" altLang="de-DE" sz="1300"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53C61A07-EAEA-4543-B9BD-ACD93D99354F}" type="slidenum">
              <a:rPr lang="de-DE" altLang="de-DE" sz="1300" smtClean="0"/>
              <a:pPr/>
              <a:t>55</a:t>
            </a:fld>
            <a:endParaRPr lang="de-DE" altLang="de-DE" sz="130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98636C18-EC65-45F8-BC5B-6B11A0CDB166}" type="slidenum">
              <a:rPr lang="de-DE" altLang="de-DE" sz="1300" smtClean="0"/>
              <a:pPr/>
              <a:t>56</a:t>
            </a:fld>
            <a:endParaRPr lang="de-DE" altLang="de-DE" sz="1300"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C20DD7A0-9C57-4E0F-9587-48571532C892}" type="slidenum">
              <a:rPr lang="de-DE" altLang="de-DE" sz="1300" smtClean="0"/>
              <a:pPr/>
              <a:t>57</a:t>
            </a:fld>
            <a:endParaRPr lang="de-DE" altLang="de-DE" sz="1300"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77ECE15C-3CBB-4C2C-BA0B-CB6950D5F76D}" type="slidenum">
              <a:rPr lang="de-DE" altLang="de-DE" sz="1300" smtClean="0"/>
              <a:pPr/>
              <a:t>58</a:t>
            </a:fld>
            <a:endParaRPr lang="de-DE" altLang="de-DE" sz="1300"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555F2DF1-90CE-40F7-BC87-C42AF731429E}" type="slidenum">
              <a:rPr lang="de-DE" altLang="de-DE" sz="1300" smtClean="0"/>
              <a:pPr/>
              <a:t>59</a:t>
            </a:fld>
            <a:endParaRPr lang="de-DE" altLang="de-DE" sz="1300"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41D9FDEF-1249-4AAA-9A35-2897124CDE67}" type="slidenum">
              <a:rPr lang="de-DE" altLang="de-DE" sz="1300" smtClean="0"/>
              <a:pPr/>
              <a:t>60</a:t>
            </a:fld>
            <a:endParaRPr lang="de-DE" altLang="de-DE" sz="130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0F2F9889-3352-4111-95D9-A6CBA7829D13}" type="slidenum">
              <a:rPr lang="de-DE" altLang="de-DE" sz="1300" smtClean="0"/>
              <a:pPr/>
              <a:t>61</a:t>
            </a:fld>
            <a:endParaRPr lang="de-DE" altLang="de-DE" sz="1300"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65C60C58-BFF0-4F55-9AC5-ADAA1C8F300C}" type="slidenum">
              <a:rPr lang="de-DE" altLang="de-DE" sz="1300" smtClean="0"/>
              <a:pPr/>
              <a:t>24</a:t>
            </a:fld>
            <a:endParaRPr lang="de-DE" altLang="de-DE" sz="1300"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8C4C79B4-87CB-4D48-8566-4BEC135D9A4E}" type="slidenum">
              <a:rPr lang="de-DE" altLang="de-DE" sz="1300" smtClean="0"/>
              <a:pPr/>
              <a:t>25</a:t>
            </a:fld>
            <a:endParaRPr lang="de-DE" altLang="de-DE" sz="1300"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7A4B6941-AEDF-4204-9C56-84F74FD59AC1}" type="slidenum">
              <a:rPr lang="de-DE" altLang="de-DE" sz="1300" smtClean="0"/>
              <a:pPr/>
              <a:t>26</a:t>
            </a:fld>
            <a:endParaRPr lang="de-DE" altLang="de-DE" sz="1300"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01ACDEDD-B82A-4EFE-9A9A-AAB6CE700A41}" type="slidenum">
              <a:rPr lang="de-DE" altLang="de-DE" sz="1300" smtClean="0"/>
              <a:pPr/>
              <a:t>27</a:t>
            </a:fld>
            <a:endParaRPr lang="de-DE" altLang="de-DE" sz="1300"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CBABE784-7DD6-47FB-BABC-450108D16CC2}" type="slidenum">
              <a:rPr lang="de-DE" altLang="de-DE" sz="1300" smtClean="0"/>
              <a:pPr/>
              <a:t>28</a:t>
            </a:fld>
            <a:endParaRPr lang="de-DE" altLang="de-DE" sz="1300"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extLst>
      <p:ext uri="{BB962C8B-B14F-4D97-AF65-F5344CB8AC3E}">
        <p14:creationId xmlns:p14="http://schemas.microsoft.com/office/powerpoint/2010/main" val="147540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600">
                <a:solidFill>
                  <a:schemeClr val="tx1"/>
                </a:solidFill>
                <a:latin typeface="Times New Roman" pitchFamily="18" charset="0"/>
              </a:defRPr>
            </a:lvl1pPr>
            <a:lvl2pPr marL="742950" indent="-285750" defTabSz="990600">
              <a:defRPr sz="1600">
                <a:solidFill>
                  <a:schemeClr val="tx1"/>
                </a:solidFill>
                <a:latin typeface="Times New Roman" pitchFamily="18" charset="0"/>
              </a:defRPr>
            </a:lvl2pPr>
            <a:lvl3pPr marL="1143000" indent="-228600" defTabSz="990600">
              <a:defRPr sz="1600">
                <a:solidFill>
                  <a:schemeClr val="tx1"/>
                </a:solidFill>
                <a:latin typeface="Times New Roman" pitchFamily="18" charset="0"/>
              </a:defRPr>
            </a:lvl3pPr>
            <a:lvl4pPr marL="1600200" indent="-228600" defTabSz="990600">
              <a:defRPr sz="1600">
                <a:solidFill>
                  <a:schemeClr val="tx1"/>
                </a:solidFill>
                <a:latin typeface="Times New Roman" pitchFamily="18" charset="0"/>
              </a:defRPr>
            </a:lvl4pPr>
            <a:lvl5pPr marL="2057400" indent="-228600" defTabSz="990600">
              <a:defRPr sz="1600">
                <a:solidFill>
                  <a:schemeClr val="tx1"/>
                </a:solidFill>
                <a:latin typeface="Times New Roman" pitchFamily="18" charset="0"/>
              </a:defRPr>
            </a:lvl5pPr>
            <a:lvl6pPr marL="2514600" indent="-228600" algn="ctr" defTabSz="990600" eaLnBrk="0" fontAlgn="base" hangingPunct="0">
              <a:spcBef>
                <a:spcPct val="0"/>
              </a:spcBef>
              <a:spcAft>
                <a:spcPct val="0"/>
              </a:spcAft>
              <a:defRPr sz="1600">
                <a:solidFill>
                  <a:schemeClr val="tx1"/>
                </a:solidFill>
                <a:latin typeface="Times New Roman" pitchFamily="18" charset="0"/>
              </a:defRPr>
            </a:lvl6pPr>
            <a:lvl7pPr marL="2971800" indent="-228600" algn="ctr" defTabSz="990600" eaLnBrk="0" fontAlgn="base" hangingPunct="0">
              <a:spcBef>
                <a:spcPct val="0"/>
              </a:spcBef>
              <a:spcAft>
                <a:spcPct val="0"/>
              </a:spcAft>
              <a:defRPr sz="1600">
                <a:solidFill>
                  <a:schemeClr val="tx1"/>
                </a:solidFill>
                <a:latin typeface="Times New Roman" pitchFamily="18" charset="0"/>
              </a:defRPr>
            </a:lvl7pPr>
            <a:lvl8pPr marL="3429000" indent="-228600" algn="ctr" defTabSz="990600" eaLnBrk="0" fontAlgn="base" hangingPunct="0">
              <a:spcBef>
                <a:spcPct val="0"/>
              </a:spcBef>
              <a:spcAft>
                <a:spcPct val="0"/>
              </a:spcAft>
              <a:defRPr sz="1600">
                <a:solidFill>
                  <a:schemeClr val="tx1"/>
                </a:solidFill>
                <a:latin typeface="Times New Roman" pitchFamily="18" charset="0"/>
              </a:defRPr>
            </a:lvl8pPr>
            <a:lvl9pPr marL="3886200" indent="-228600" algn="ctr" defTabSz="990600" eaLnBrk="0" fontAlgn="base" hangingPunct="0">
              <a:spcBef>
                <a:spcPct val="0"/>
              </a:spcBef>
              <a:spcAft>
                <a:spcPct val="0"/>
              </a:spcAft>
              <a:defRPr sz="1600">
                <a:solidFill>
                  <a:schemeClr val="tx1"/>
                </a:solidFill>
                <a:latin typeface="Times New Roman" pitchFamily="18" charset="0"/>
              </a:defRPr>
            </a:lvl9pPr>
          </a:lstStyle>
          <a:p>
            <a:fld id="{9563C89D-5968-4798-897B-6430E4F13D4D}" type="slidenum">
              <a:rPr lang="de-DE" altLang="de-DE" sz="1300" smtClean="0"/>
              <a:pPr/>
              <a:t>29</a:t>
            </a:fld>
            <a:endParaRPr lang="de-DE" altLang="de-DE" sz="1300"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e-DE"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Line 23"/>
          <p:cNvSpPr>
            <a:spLocks noChangeShapeType="1"/>
          </p:cNvSpPr>
          <p:nvPr/>
        </p:nvSpPr>
        <p:spPr bwMode="auto">
          <a:xfrm>
            <a:off x="0" y="1143000"/>
            <a:ext cx="10687050" cy="0"/>
          </a:xfrm>
          <a:prstGeom prst="line">
            <a:avLst/>
          </a:prstGeom>
          <a:noFill/>
          <a:ln w="90043">
            <a:solidFill>
              <a:srgbClr val="000070"/>
            </a:solidFill>
            <a:round/>
            <a:headEnd/>
            <a:tailEnd/>
          </a:ln>
          <a:extLst>
            <a:ext uri="{909E8E84-426E-40DD-AFC4-6F175D3DCCD1}">
              <a14:hiddenFill xmlns:a14="http://schemas.microsoft.com/office/drawing/2010/main">
                <a:noFill/>
              </a14:hiddenFill>
            </a:ext>
          </a:extLst>
        </p:spPr>
        <p:txBody>
          <a:bodyPr lIns="87268" tIns="43634" rIns="87268" bIns="43634"/>
          <a:lstStyle/>
          <a:p>
            <a:endParaRPr lang="en-GB"/>
          </a:p>
        </p:txBody>
      </p:sp>
      <p:grpSp>
        <p:nvGrpSpPr>
          <p:cNvPr id="5" name="Group 39"/>
          <p:cNvGrpSpPr>
            <a:grpSpLocks/>
          </p:cNvGrpSpPr>
          <p:nvPr/>
        </p:nvGrpSpPr>
        <p:grpSpPr bwMode="auto">
          <a:xfrm>
            <a:off x="0" y="0"/>
            <a:ext cx="10687050" cy="1143000"/>
            <a:chOff x="0" y="0"/>
            <a:chExt cx="6732" cy="720"/>
          </a:xfrm>
        </p:grpSpPr>
        <p:grpSp>
          <p:nvGrpSpPr>
            <p:cNvPr id="6" name="Group 40"/>
            <p:cNvGrpSpPr>
              <a:grpSpLocks/>
            </p:cNvGrpSpPr>
            <p:nvPr/>
          </p:nvGrpSpPr>
          <p:grpSpPr bwMode="auto">
            <a:xfrm>
              <a:off x="0" y="0"/>
              <a:ext cx="6732" cy="720"/>
              <a:chOff x="0" y="0"/>
              <a:chExt cx="6732" cy="720"/>
            </a:xfrm>
          </p:grpSpPr>
          <p:sp>
            <p:nvSpPr>
              <p:cNvPr id="8" name="Line 41"/>
              <p:cNvSpPr>
                <a:spLocks noChangeShapeType="1"/>
              </p:cNvSpPr>
              <p:nvPr/>
            </p:nvSpPr>
            <p:spPr bwMode="auto">
              <a:xfrm>
                <a:off x="0" y="720"/>
                <a:ext cx="6732" cy="0"/>
              </a:xfrm>
              <a:prstGeom prst="line">
                <a:avLst/>
              </a:prstGeom>
              <a:noFill/>
              <a:ln w="90043">
                <a:solidFill>
                  <a:srgbClr val="000070"/>
                </a:solidFill>
                <a:round/>
                <a:headEnd/>
                <a:tailEnd/>
              </a:ln>
              <a:extLst>
                <a:ext uri="{909E8E84-426E-40DD-AFC4-6F175D3DCCD1}">
                  <a14:hiddenFill xmlns:a14="http://schemas.microsoft.com/office/drawing/2010/main">
                    <a:noFill/>
                  </a14:hiddenFill>
                </a:ext>
              </a:extLst>
            </p:spPr>
            <p:txBody>
              <a:bodyPr lIns="87268" tIns="43634" rIns="87268" bIns="43634"/>
              <a:lstStyle/>
              <a:p>
                <a:endParaRPr lang="en-GB"/>
              </a:p>
            </p:txBody>
          </p:sp>
          <p:grpSp>
            <p:nvGrpSpPr>
              <p:cNvPr id="9" name="Group 42"/>
              <p:cNvGrpSpPr>
                <a:grpSpLocks/>
              </p:cNvGrpSpPr>
              <p:nvPr/>
            </p:nvGrpSpPr>
            <p:grpSpPr bwMode="auto">
              <a:xfrm>
                <a:off x="144" y="0"/>
                <a:ext cx="6336" cy="699"/>
                <a:chOff x="144" y="0"/>
                <a:chExt cx="6336" cy="699"/>
              </a:xfrm>
            </p:grpSpPr>
            <p:pic>
              <p:nvPicPr>
                <p:cNvPr id="10"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 y="96"/>
                  <a:ext cx="2160"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4"/>
                <p:cNvSpPr txBox="1">
                  <a:spLocks noChangeArrowheads="1"/>
                </p:cNvSpPr>
                <p:nvPr/>
              </p:nvSpPr>
              <p:spPr bwMode="auto">
                <a:xfrm>
                  <a:off x="144" y="0"/>
                  <a:ext cx="2975" cy="699"/>
                </a:xfrm>
                <a:prstGeom prst="rect">
                  <a:avLst/>
                </a:prstGeom>
                <a:noFill/>
                <a:ln>
                  <a:noFill/>
                </a:ln>
                <a:extLst/>
              </p:spPr>
              <p:txBody>
                <a:bodyPr lIns="87268" tIns="43634" rIns="87268" bIns="43634"/>
                <a:lstStyle>
                  <a:lvl1pPr algn="l" defTabSz="873125">
                    <a:defRPr sz="2400">
                      <a:solidFill>
                        <a:schemeClr val="tx1"/>
                      </a:solidFill>
                      <a:latin typeface="Times New Roman" pitchFamily="18" charset="0"/>
                    </a:defRPr>
                  </a:lvl1pPr>
                  <a:lvl2pPr marL="434975" algn="l" defTabSz="873125">
                    <a:defRPr sz="2400">
                      <a:solidFill>
                        <a:schemeClr val="tx1"/>
                      </a:solidFill>
                      <a:latin typeface="Times New Roman" pitchFamily="18" charset="0"/>
                    </a:defRPr>
                  </a:lvl2pPr>
                  <a:lvl3pPr marL="873125" algn="l" defTabSz="873125">
                    <a:defRPr sz="2400">
                      <a:solidFill>
                        <a:schemeClr val="tx1"/>
                      </a:solidFill>
                      <a:latin typeface="Times New Roman" pitchFamily="18" charset="0"/>
                    </a:defRPr>
                  </a:lvl3pPr>
                  <a:lvl4pPr marL="1308100" algn="l" defTabSz="873125">
                    <a:defRPr sz="2400">
                      <a:solidFill>
                        <a:schemeClr val="tx1"/>
                      </a:solidFill>
                      <a:latin typeface="Times New Roman" pitchFamily="18" charset="0"/>
                    </a:defRPr>
                  </a:lvl4pPr>
                  <a:lvl5pPr marL="1744663" algn="l" defTabSz="873125">
                    <a:defRPr sz="2400">
                      <a:solidFill>
                        <a:schemeClr val="tx1"/>
                      </a:solidFill>
                      <a:latin typeface="Times New Roman" pitchFamily="18" charset="0"/>
                    </a:defRPr>
                  </a:lvl5pPr>
                  <a:lvl6pPr marL="2201863" defTabSz="873125" eaLnBrk="0" fontAlgn="base" hangingPunct="0">
                    <a:spcBef>
                      <a:spcPct val="0"/>
                    </a:spcBef>
                    <a:spcAft>
                      <a:spcPct val="0"/>
                    </a:spcAft>
                    <a:defRPr sz="2400">
                      <a:solidFill>
                        <a:schemeClr val="tx1"/>
                      </a:solidFill>
                      <a:latin typeface="Times New Roman" pitchFamily="18" charset="0"/>
                    </a:defRPr>
                  </a:lvl6pPr>
                  <a:lvl7pPr marL="2659063" defTabSz="873125" eaLnBrk="0" fontAlgn="base" hangingPunct="0">
                    <a:spcBef>
                      <a:spcPct val="0"/>
                    </a:spcBef>
                    <a:spcAft>
                      <a:spcPct val="0"/>
                    </a:spcAft>
                    <a:defRPr sz="2400">
                      <a:solidFill>
                        <a:schemeClr val="tx1"/>
                      </a:solidFill>
                      <a:latin typeface="Times New Roman" pitchFamily="18" charset="0"/>
                    </a:defRPr>
                  </a:lvl7pPr>
                  <a:lvl8pPr marL="3116263" defTabSz="873125" eaLnBrk="0" fontAlgn="base" hangingPunct="0">
                    <a:spcBef>
                      <a:spcPct val="0"/>
                    </a:spcBef>
                    <a:spcAft>
                      <a:spcPct val="0"/>
                    </a:spcAft>
                    <a:defRPr sz="2400">
                      <a:solidFill>
                        <a:schemeClr val="tx1"/>
                      </a:solidFill>
                      <a:latin typeface="Times New Roman" pitchFamily="18" charset="0"/>
                    </a:defRPr>
                  </a:lvl8pPr>
                  <a:lvl9pPr marL="3573463" defTabSz="873125" eaLnBrk="0" fontAlgn="base" hangingPunct="0">
                    <a:spcBef>
                      <a:spcPct val="0"/>
                    </a:spcBef>
                    <a:spcAft>
                      <a:spcPct val="0"/>
                    </a:spcAft>
                    <a:defRPr sz="2400">
                      <a:solidFill>
                        <a:schemeClr val="tx1"/>
                      </a:solidFill>
                      <a:latin typeface="Times New Roman" pitchFamily="18" charset="0"/>
                    </a:defRPr>
                  </a:lvl9pPr>
                </a:lstStyle>
                <a:p>
                  <a:pPr>
                    <a:defRPr/>
                  </a:pPr>
                  <a:endParaRPr lang="de-DE" sz="1300" smtClean="0">
                    <a:latin typeface="HAW FrutigerNext Bold" charset="0"/>
                  </a:endParaRPr>
                </a:p>
                <a:p>
                  <a:pPr>
                    <a:defRPr/>
                  </a:pPr>
                  <a:r>
                    <a:rPr lang="de-DE" sz="1300" smtClean="0">
                      <a:latin typeface="HAW FrutigerNext Bold" charset="0"/>
                    </a:rPr>
                    <a:t>	Prof. Dr. J. Reichardt</a:t>
                  </a:r>
                </a:p>
                <a:p>
                  <a:pPr>
                    <a:defRPr/>
                  </a:pPr>
                  <a:r>
                    <a:rPr lang="de-DE" sz="1300" smtClean="0">
                      <a:latin typeface="HAW FrutigerNext Bold" charset="0"/>
                    </a:rPr>
                    <a:t>	Prof. Dr. B. Schwarz</a:t>
                  </a:r>
                </a:p>
                <a:p>
                  <a:pPr>
                    <a:defRPr/>
                  </a:pPr>
                  <a:r>
                    <a:rPr lang="de-DE" sz="1300" smtClean="0">
                      <a:latin typeface="HAW FrutigerNext Bold" charset="0"/>
                    </a:rPr>
                    <a:t>	</a:t>
                  </a:r>
                </a:p>
                <a:p>
                  <a:pPr>
                    <a:defRPr/>
                  </a:pPr>
                  <a:r>
                    <a:rPr lang="de-DE" sz="1300" smtClean="0">
                      <a:latin typeface="HAW FrutigerNext Bold" charset="0"/>
                    </a:rPr>
                    <a:t>	VHDL- Synthese 	</a:t>
                  </a:r>
                  <a:endParaRPr lang="de-DE" sz="3800" b="1" smtClean="0">
                    <a:latin typeface="Arial" charset="0"/>
                  </a:endParaRPr>
                </a:p>
                <a:p>
                  <a:pPr>
                    <a:defRPr/>
                  </a:pPr>
                  <a:endParaRPr lang="de-DE" sz="5800" b="1" smtClean="0">
                    <a:latin typeface="Arial" charset="0"/>
                  </a:endParaRPr>
                </a:p>
              </p:txBody>
            </p:sp>
          </p:grpSp>
        </p:grpSp>
        <p:pic>
          <p:nvPicPr>
            <p:cNvPr id="7" name="Picture 45" descr="buch_vhdl_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48"/>
              <a:ext cx="443"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78" name="Rectangle 2"/>
          <p:cNvSpPr>
            <a:spLocks noGrp="1" noChangeArrowheads="1"/>
          </p:cNvSpPr>
          <p:nvPr>
            <p:ph type="ctrTitle"/>
          </p:nvPr>
        </p:nvSpPr>
        <p:spPr>
          <a:xfrm>
            <a:off x="839788" y="2514600"/>
            <a:ext cx="9064625" cy="1295400"/>
          </a:xfrm>
        </p:spPr>
        <p:txBody>
          <a:bodyPr/>
          <a:lstStyle>
            <a:lvl1pPr>
              <a:defRPr/>
            </a:lvl1pPr>
          </a:lstStyle>
          <a:p>
            <a:pPr lvl="0"/>
            <a:r>
              <a:rPr lang="en-US" noProof="0" smtClean="0"/>
              <a:t>Klicken Sie, um das Titelformat zu bearbeiten</a:t>
            </a:r>
            <a:endParaRPr lang="de-DE" noProof="0" smtClean="0"/>
          </a:p>
        </p:txBody>
      </p:sp>
      <p:sp>
        <p:nvSpPr>
          <p:cNvPr id="24579" name="Rectangle 3"/>
          <p:cNvSpPr>
            <a:spLocks noGrp="1" noChangeArrowheads="1"/>
          </p:cNvSpPr>
          <p:nvPr>
            <p:ph type="subTitle" idx="1"/>
          </p:nvPr>
        </p:nvSpPr>
        <p:spPr>
          <a:xfrm>
            <a:off x="1600200" y="4265613"/>
            <a:ext cx="7466013" cy="1982787"/>
          </a:xfrm>
        </p:spPr>
        <p:txBody>
          <a:bodyPr/>
          <a:lstStyle>
            <a:lvl1pPr marL="0" indent="0" algn="ctr">
              <a:buFontTx/>
              <a:buNone/>
              <a:defRPr/>
            </a:lvl1pPr>
          </a:lstStyle>
          <a:p>
            <a:pPr lvl="0"/>
            <a:r>
              <a:rPr lang="en-US" noProof="0" smtClean="0"/>
              <a:t>Klicken Sie, um das Format des Untertitel-Masters zu bearbeiten.</a:t>
            </a:r>
          </a:p>
        </p:txBody>
      </p:sp>
      <p:sp>
        <p:nvSpPr>
          <p:cNvPr id="12" name="Rectangle 4"/>
          <p:cNvSpPr>
            <a:spLocks noGrp="1" noChangeArrowheads="1"/>
          </p:cNvSpPr>
          <p:nvPr>
            <p:ph type="dt" sz="half" idx="10"/>
          </p:nvPr>
        </p:nvSpPr>
        <p:spPr>
          <a:xfrm>
            <a:off x="839788" y="6934200"/>
            <a:ext cx="2208212" cy="457200"/>
          </a:xfrm>
        </p:spPr>
        <p:txBody>
          <a:bodyPr/>
          <a:lstStyle>
            <a:lvl1pPr>
              <a:defRPr sz="1500"/>
            </a:lvl1pPr>
          </a:lstStyle>
          <a:p>
            <a:pPr>
              <a:defRPr/>
            </a:pPr>
            <a:fld id="{0D8DE87A-2771-433B-BE2C-63CCCBD637EE}" type="datetime1">
              <a:rPr lang="de-DE" altLang="de-DE"/>
              <a:pPr>
                <a:defRPr/>
              </a:pPr>
              <a:t>15.01.2019</a:t>
            </a:fld>
            <a:endParaRPr lang="de-DE" altLang="de-DE"/>
          </a:p>
        </p:txBody>
      </p:sp>
      <p:sp>
        <p:nvSpPr>
          <p:cNvPr id="13" name="Rectangle 5"/>
          <p:cNvSpPr>
            <a:spLocks noGrp="1" noChangeArrowheads="1"/>
          </p:cNvSpPr>
          <p:nvPr>
            <p:ph type="ftr" sz="quarter" idx="11"/>
          </p:nvPr>
        </p:nvSpPr>
        <p:spPr>
          <a:xfrm>
            <a:off x="3656013" y="6934200"/>
            <a:ext cx="3354387" cy="457200"/>
          </a:xfrm>
        </p:spPr>
        <p:txBody>
          <a:bodyPr/>
          <a:lstStyle>
            <a:lvl1pPr algn="ctr">
              <a:defRPr sz="1500"/>
            </a:lvl1pPr>
          </a:lstStyle>
          <a:p>
            <a:pPr>
              <a:defRPr/>
            </a:pPr>
            <a:r>
              <a:rPr lang="de-DE" altLang="de-DE"/>
              <a:t>Module 0</a:t>
            </a:r>
          </a:p>
        </p:txBody>
      </p:sp>
      <p:sp>
        <p:nvSpPr>
          <p:cNvPr id="14" name="Rectangle 6"/>
          <p:cNvSpPr>
            <a:spLocks noGrp="1" noChangeArrowheads="1"/>
          </p:cNvSpPr>
          <p:nvPr>
            <p:ph type="sldNum" sz="quarter" idx="12"/>
          </p:nvPr>
        </p:nvSpPr>
        <p:spPr>
          <a:xfrm>
            <a:off x="7694613" y="6934200"/>
            <a:ext cx="2209800" cy="457200"/>
          </a:xfrm>
        </p:spPr>
        <p:txBody>
          <a:bodyPr/>
          <a:lstStyle>
            <a:lvl1pPr>
              <a:defRPr sz="1500">
                <a:solidFill>
                  <a:schemeClr val="tx1"/>
                </a:solidFill>
              </a:defRPr>
            </a:lvl1pPr>
          </a:lstStyle>
          <a:p>
            <a:pPr>
              <a:defRPr/>
            </a:pPr>
            <a:fld id="{AA9F6DA9-82F6-4344-90EE-398BA45A03A9}" type="slidenum">
              <a:rPr lang="de-DE"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407321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6C71D1C9-5AA4-483F-A715-D4CDBF6F85DC}" type="datetime1">
              <a:rPr lang="de-DE" altLang="de-DE"/>
              <a:pPr>
                <a:defRPr/>
              </a:pPr>
              <a:t>15.01.2019</a:t>
            </a:fld>
            <a:endParaRPr lang="de-DE" alt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6" name="Rectangle 6"/>
          <p:cNvSpPr>
            <a:spLocks noGrp="1" noChangeArrowheads="1"/>
          </p:cNvSpPr>
          <p:nvPr>
            <p:ph type="sldNum" sz="quarter" idx="12"/>
          </p:nvPr>
        </p:nvSpPr>
        <p:spPr>
          <a:ln/>
        </p:spPr>
        <p:txBody>
          <a:bodyPr/>
          <a:lstStyle>
            <a:lvl1pPr>
              <a:defRPr/>
            </a:lvl1pPr>
          </a:lstStyle>
          <a:p>
            <a:pPr>
              <a:defRPr/>
            </a:pPr>
            <a:fld id="{EF0203E9-C2E1-479D-B42D-2A1E9C663DB7}"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124470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886700" y="1143000"/>
            <a:ext cx="2552700" cy="601980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27013" y="1143000"/>
            <a:ext cx="7507287" cy="6019800"/>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7C687DEF-66BF-4987-B758-3BD7E1C850B3}" type="datetime1">
              <a:rPr lang="de-DE" altLang="de-DE"/>
              <a:pPr>
                <a:defRPr/>
              </a:pPr>
              <a:t>15.01.2019</a:t>
            </a:fld>
            <a:endParaRPr lang="de-DE" alt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6" name="Rectangle 6"/>
          <p:cNvSpPr>
            <a:spLocks noGrp="1" noChangeArrowheads="1"/>
          </p:cNvSpPr>
          <p:nvPr>
            <p:ph type="sldNum" sz="quarter" idx="12"/>
          </p:nvPr>
        </p:nvSpPr>
        <p:spPr>
          <a:ln/>
        </p:spPr>
        <p:txBody>
          <a:bodyPr/>
          <a:lstStyle>
            <a:lvl1pPr>
              <a:defRPr/>
            </a:lvl1pPr>
          </a:lstStyle>
          <a:p>
            <a:pPr>
              <a:defRPr/>
            </a:pPr>
            <a:fld id="{EC9F5C3F-45FB-4843-B21B-FD86E72536C1}"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197478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27013" y="1143000"/>
            <a:ext cx="10212387" cy="6223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227013" y="1765300"/>
            <a:ext cx="5029200" cy="53975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5408613" y="1765300"/>
            <a:ext cx="5030787" cy="53975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4"/>
          <p:cNvSpPr>
            <a:spLocks noGrp="1" noChangeArrowheads="1"/>
          </p:cNvSpPr>
          <p:nvPr>
            <p:ph type="dt" sz="half" idx="10"/>
          </p:nvPr>
        </p:nvSpPr>
        <p:spPr>
          <a:ln/>
        </p:spPr>
        <p:txBody>
          <a:bodyPr/>
          <a:lstStyle>
            <a:lvl1pPr>
              <a:defRPr/>
            </a:lvl1pPr>
          </a:lstStyle>
          <a:p>
            <a:pPr>
              <a:defRPr/>
            </a:pPr>
            <a:fld id="{D2451A2D-5601-4815-895C-9A346F07652C}" type="datetime1">
              <a:rPr lang="de-DE" altLang="de-DE"/>
              <a:pPr>
                <a:defRPr/>
              </a:pPr>
              <a:t>15.01.2019</a:t>
            </a:fld>
            <a:endParaRPr lang="de-DE" alt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7" name="Rectangle 6"/>
          <p:cNvSpPr>
            <a:spLocks noGrp="1" noChangeArrowheads="1"/>
          </p:cNvSpPr>
          <p:nvPr>
            <p:ph type="sldNum" sz="quarter" idx="12"/>
          </p:nvPr>
        </p:nvSpPr>
        <p:spPr>
          <a:ln/>
        </p:spPr>
        <p:txBody>
          <a:bodyPr/>
          <a:lstStyle>
            <a:lvl1pPr>
              <a:defRPr/>
            </a:lvl1pPr>
          </a:lstStyle>
          <a:p>
            <a:pPr>
              <a:defRPr/>
            </a:pPr>
            <a:fld id="{A3D170A1-A167-4092-8ACD-460F59566854}"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233641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27013" y="253033"/>
            <a:ext cx="10212387" cy="622300"/>
          </a:xfrm>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C4EC3388-3602-4C02-BD29-274803B6AEE8}" type="datetime1">
              <a:rPr lang="de-DE" altLang="de-DE"/>
              <a:pPr>
                <a:defRPr/>
              </a:pPr>
              <a:t>15.01.2019</a:t>
            </a:fld>
            <a:endParaRPr lang="de-DE" alt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6" name="Rectangle 6"/>
          <p:cNvSpPr>
            <a:spLocks noGrp="1" noChangeArrowheads="1"/>
          </p:cNvSpPr>
          <p:nvPr>
            <p:ph type="sldNum" sz="quarter" idx="12"/>
          </p:nvPr>
        </p:nvSpPr>
        <p:spPr>
          <a:ln/>
        </p:spPr>
        <p:txBody>
          <a:bodyPr/>
          <a:lstStyle>
            <a:lvl1pPr>
              <a:defRPr/>
            </a:lvl1pPr>
          </a:lstStyle>
          <a:p>
            <a:pPr>
              <a:defRPr/>
            </a:pPr>
            <a:fld id="{4E815D60-D16E-42D3-A106-81B42A29AAF3}"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3486322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44550" y="4859338"/>
            <a:ext cx="9083675" cy="15017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844550" y="3205163"/>
            <a:ext cx="908367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2361D3C3-9D60-46F1-AB4A-A64AE8D1510B}" type="datetime1">
              <a:rPr lang="de-DE" altLang="de-DE"/>
              <a:pPr>
                <a:defRPr/>
              </a:pPr>
              <a:t>15.01.2019</a:t>
            </a:fld>
            <a:endParaRPr lang="de-DE" alt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6" name="Rectangle 6"/>
          <p:cNvSpPr>
            <a:spLocks noGrp="1" noChangeArrowheads="1"/>
          </p:cNvSpPr>
          <p:nvPr>
            <p:ph type="sldNum" sz="quarter" idx="12"/>
          </p:nvPr>
        </p:nvSpPr>
        <p:spPr>
          <a:ln/>
        </p:spPr>
        <p:txBody>
          <a:bodyPr/>
          <a:lstStyle>
            <a:lvl1pPr>
              <a:defRPr/>
            </a:lvl1pPr>
          </a:lstStyle>
          <a:p>
            <a:pPr>
              <a:defRPr/>
            </a:pPr>
            <a:fld id="{E3A57837-86BB-4E08-9854-14B151679287}"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1101411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27013" y="1765300"/>
            <a:ext cx="5029200" cy="539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5408613" y="1765300"/>
            <a:ext cx="5030787" cy="539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4"/>
          <p:cNvSpPr>
            <a:spLocks noGrp="1" noChangeArrowheads="1"/>
          </p:cNvSpPr>
          <p:nvPr>
            <p:ph type="dt" sz="half" idx="10"/>
          </p:nvPr>
        </p:nvSpPr>
        <p:spPr>
          <a:ln/>
        </p:spPr>
        <p:txBody>
          <a:bodyPr/>
          <a:lstStyle>
            <a:lvl1pPr>
              <a:defRPr/>
            </a:lvl1pPr>
          </a:lstStyle>
          <a:p>
            <a:pPr>
              <a:defRPr/>
            </a:pPr>
            <a:fld id="{AFAD2E53-347F-4984-A796-61F4F77CFCC3}" type="datetime1">
              <a:rPr lang="de-DE" altLang="de-DE"/>
              <a:pPr>
                <a:defRPr/>
              </a:pPr>
              <a:t>15.01.2019</a:t>
            </a:fld>
            <a:endParaRPr lang="de-DE" alt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7" name="Rectangle 6"/>
          <p:cNvSpPr>
            <a:spLocks noGrp="1" noChangeArrowheads="1"/>
          </p:cNvSpPr>
          <p:nvPr>
            <p:ph type="sldNum" sz="quarter" idx="12"/>
          </p:nvPr>
        </p:nvSpPr>
        <p:spPr>
          <a:ln/>
        </p:spPr>
        <p:txBody>
          <a:bodyPr/>
          <a:lstStyle>
            <a:lvl1pPr>
              <a:defRPr/>
            </a:lvl1pPr>
          </a:lstStyle>
          <a:p>
            <a:pPr>
              <a:defRPr/>
            </a:pPr>
            <a:fld id="{5FEDE314-DD0D-411D-B135-DF7D5A7E7EE5}"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373917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34988" y="303213"/>
            <a:ext cx="9617075" cy="1260475"/>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534988" y="1692275"/>
            <a:ext cx="47212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534988" y="2398713"/>
            <a:ext cx="47212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5429250" y="1692275"/>
            <a:ext cx="4722813"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5429250" y="2398713"/>
            <a:ext cx="4722813"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4"/>
          <p:cNvSpPr>
            <a:spLocks noGrp="1" noChangeArrowheads="1"/>
          </p:cNvSpPr>
          <p:nvPr>
            <p:ph type="dt" sz="half" idx="10"/>
          </p:nvPr>
        </p:nvSpPr>
        <p:spPr>
          <a:ln/>
        </p:spPr>
        <p:txBody>
          <a:bodyPr/>
          <a:lstStyle>
            <a:lvl1pPr>
              <a:defRPr/>
            </a:lvl1pPr>
          </a:lstStyle>
          <a:p>
            <a:pPr>
              <a:defRPr/>
            </a:pPr>
            <a:fld id="{AEB2EEBC-4592-4233-9F84-8ABEB5D8EFCD}" type="datetime1">
              <a:rPr lang="de-DE" altLang="de-DE"/>
              <a:pPr>
                <a:defRPr/>
              </a:pPr>
              <a:t>15.01.2019</a:t>
            </a:fld>
            <a:endParaRPr lang="de-DE" altLang="de-DE"/>
          </a:p>
        </p:txBody>
      </p:sp>
      <p:sp>
        <p:nvSpPr>
          <p:cNvPr id="8"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9" name="Rectangle 6"/>
          <p:cNvSpPr>
            <a:spLocks noGrp="1" noChangeArrowheads="1"/>
          </p:cNvSpPr>
          <p:nvPr>
            <p:ph type="sldNum" sz="quarter" idx="12"/>
          </p:nvPr>
        </p:nvSpPr>
        <p:spPr>
          <a:ln/>
        </p:spPr>
        <p:txBody>
          <a:bodyPr/>
          <a:lstStyle>
            <a:lvl1pPr>
              <a:defRPr/>
            </a:lvl1pPr>
          </a:lstStyle>
          <a:p>
            <a:pPr>
              <a:defRPr/>
            </a:pPr>
            <a:fld id="{09F639D3-B51C-40B3-9FA1-2615C159CEC2}"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79568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27013" y="253033"/>
            <a:ext cx="10212387" cy="622300"/>
          </a:xfrm>
        </p:spPr>
        <p:txBody>
          <a:bodyPr/>
          <a:lstStyle/>
          <a:p>
            <a:r>
              <a:rPr lang="de-DE" smtClean="0"/>
              <a:t>Titelmasterformat durch Klicken bearbeiten</a:t>
            </a:r>
            <a:endParaRPr lang="de-DE"/>
          </a:p>
        </p:txBody>
      </p:sp>
      <p:sp>
        <p:nvSpPr>
          <p:cNvPr id="3" name="Rectangle 4"/>
          <p:cNvSpPr>
            <a:spLocks noGrp="1" noChangeArrowheads="1"/>
          </p:cNvSpPr>
          <p:nvPr>
            <p:ph type="dt" sz="half" idx="10"/>
          </p:nvPr>
        </p:nvSpPr>
        <p:spPr>
          <a:ln/>
        </p:spPr>
        <p:txBody>
          <a:bodyPr/>
          <a:lstStyle>
            <a:lvl1pPr>
              <a:defRPr/>
            </a:lvl1pPr>
          </a:lstStyle>
          <a:p>
            <a:pPr>
              <a:defRPr/>
            </a:pPr>
            <a:fld id="{890FF11E-E40A-4517-9652-4C04FAA893B2}" type="datetime1">
              <a:rPr lang="de-DE" altLang="de-DE"/>
              <a:pPr>
                <a:defRPr/>
              </a:pPr>
              <a:t>15.01.2019</a:t>
            </a:fld>
            <a:endParaRPr lang="de-DE" altLang="de-DE"/>
          </a:p>
        </p:txBody>
      </p:sp>
      <p:sp>
        <p:nvSpPr>
          <p:cNvPr id="4"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5" name="Rectangle 6"/>
          <p:cNvSpPr>
            <a:spLocks noGrp="1" noChangeArrowheads="1"/>
          </p:cNvSpPr>
          <p:nvPr>
            <p:ph type="sldNum" sz="quarter" idx="12"/>
          </p:nvPr>
        </p:nvSpPr>
        <p:spPr>
          <a:ln/>
        </p:spPr>
        <p:txBody>
          <a:bodyPr/>
          <a:lstStyle>
            <a:lvl1pPr>
              <a:defRPr/>
            </a:lvl1pPr>
          </a:lstStyle>
          <a:p>
            <a:pPr>
              <a:defRPr/>
            </a:pPr>
            <a:fld id="{E6CC862D-A37A-4984-9ED7-1C800493F562}"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270205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B5BC9DC-34AE-4B15-AEC8-65348E79C4F2}" type="datetime1">
              <a:rPr lang="de-DE" altLang="de-DE"/>
              <a:pPr>
                <a:defRPr/>
              </a:pPr>
              <a:t>15.01.2019</a:t>
            </a:fld>
            <a:endParaRPr lang="de-DE" altLang="de-DE"/>
          </a:p>
        </p:txBody>
      </p:sp>
      <p:sp>
        <p:nvSpPr>
          <p:cNvPr id="3"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4" name="Rectangle 6"/>
          <p:cNvSpPr>
            <a:spLocks noGrp="1" noChangeArrowheads="1"/>
          </p:cNvSpPr>
          <p:nvPr>
            <p:ph type="sldNum" sz="quarter" idx="12"/>
          </p:nvPr>
        </p:nvSpPr>
        <p:spPr>
          <a:ln/>
        </p:spPr>
        <p:txBody>
          <a:bodyPr/>
          <a:lstStyle>
            <a:lvl1pPr>
              <a:defRPr/>
            </a:lvl1pPr>
          </a:lstStyle>
          <a:p>
            <a:pPr>
              <a:defRPr/>
            </a:pPr>
            <a:fld id="{207F2146-6B59-4224-A9F8-B65808132E60}"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112816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34988" y="301625"/>
            <a:ext cx="3514725" cy="1281113"/>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4178300" y="301625"/>
            <a:ext cx="5973763"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534988" y="1582738"/>
            <a:ext cx="3514725"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BD93E1EA-26A5-478F-9E18-F2F6C172CE4A}" type="datetime1">
              <a:rPr lang="de-DE" altLang="de-DE"/>
              <a:pPr>
                <a:defRPr/>
              </a:pPr>
              <a:t>15.01.2019</a:t>
            </a:fld>
            <a:endParaRPr lang="de-DE" alt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7" name="Rectangle 6"/>
          <p:cNvSpPr>
            <a:spLocks noGrp="1" noChangeArrowheads="1"/>
          </p:cNvSpPr>
          <p:nvPr>
            <p:ph type="sldNum" sz="quarter" idx="12"/>
          </p:nvPr>
        </p:nvSpPr>
        <p:spPr>
          <a:ln/>
        </p:spPr>
        <p:txBody>
          <a:bodyPr/>
          <a:lstStyle>
            <a:lvl1pPr>
              <a:defRPr/>
            </a:lvl1pPr>
          </a:lstStyle>
          <a:p>
            <a:pPr>
              <a:defRPr/>
            </a:pPr>
            <a:fld id="{995AE0BE-98F5-430B-B473-2D681228C504}"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206363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095500" y="5294313"/>
            <a:ext cx="6411913" cy="623887"/>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2095500" y="676275"/>
            <a:ext cx="6411913"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2095500" y="5918200"/>
            <a:ext cx="6411913"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4ED0AFB-2A04-43B3-B8A1-585C63CCE49A}" type="datetime1">
              <a:rPr lang="de-DE" altLang="de-DE"/>
              <a:pPr>
                <a:defRPr/>
              </a:pPr>
              <a:t>15.01.2019</a:t>
            </a:fld>
            <a:endParaRPr lang="de-DE" alt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ltLang="de-DE"/>
              <a:t>14. Schieberegister</a:t>
            </a:r>
            <a:endParaRPr lang="de-DE" altLang="de-DE" sz="1500"/>
          </a:p>
        </p:txBody>
      </p:sp>
      <p:sp>
        <p:nvSpPr>
          <p:cNvPr id="7" name="Rectangle 6"/>
          <p:cNvSpPr>
            <a:spLocks noGrp="1" noChangeArrowheads="1"/>
          </p:cNvSpPr>
          <p:nvPr>
            <p:ph type="sldNum" sz="quarter" idx="12"/>
          </p:nvPr>
        </p:nvSpPr>
        <p:spPr>
          <a:ln/>
        </p:spPr>
        <p:txBody>
          <a:bodyPr/>
          <a:lstStyle>
            <a:lvl1pPr>
              <a:defRPr/>
            </a:lvl1pPr>
          </a:lstStyle>
          <a:p>
            <a:pPr>
              <a:defRPr/>
            </a:pPr>
            <a:fld id="{82355D38-E250-4087-8EE3-96ED220A73EF}" type="slidenum">
              <a:rPr lang="en-US" altLang="de-DE"/>
              <a:pPr>
                <a:defRPr/>
              </a:pPr>
              <a:t>‹#›</a:t>
            </a:fld>
            <a:endParaRPr lang="de-DE" altLang="de-DE">
              <a:latin typeface="Times New Roman" pitchFamily="18" charset="0"/>
            </a:endParaRPr>
          </a:p>
        </p:txBody>
      </p:sp>
    </p:spTree>
    <p:extLst>
      <p:ext uri="{BB962C8B-B14F-4D97-AF65-F5344CB8AC3E}">
        <p14:creationId xmlns:p14="http://schemas.microsoft.com/office/powerpoint/2010/main" val="274739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13" y="1143000"/>
            <a:ext cx="10212387" cy="622300"/>
          </a:xfrm>
          <a:prstGeom prst="rect">
            <a:avLst/>
          </a:prstGeom>
          <a:noFill/>
          <a:ln>
            <a:noFill/>
          </a:ln>
          <a:effectLst/>
          <a:extLst/>
        </p:spPr>
        <p:txBody>
          <a:bodyPr vert="horz" wrap="square" lIns="99529" tIns="49765" rIns="99529" bIns="49765" numCol="1" anchor="ctr" anchorCtr="0" compatLnSpc="1">
            <a:prstTxWarp prst="textNoShape">
              <a:avLst/>
            </a:prstTxWarp>
          </a:bodyPr>
          <a:lstStyle/>
          <a:p>
            <a:pPr lvl="0"/>
            <a:r>
              <a:rPr lang="en-US" smtClean="0"/>
              <a:t>Titelformat bearbeiten</a:t>
            </a:r>
            <a:endParaRPr lang="de-DE" smtClean="0"/>
          </a:p>
        </p:txBody>
      </p:sp>
      <p:sp>
        <p:nvSpPr>
          <p:cNvPr id="1027" name="Rectangle 3"/>
          <p:cNvSpPr>
            <a:spLocks noGrp="1" noChangeArrowheads="1"/>
          </p:cNvSpPr>
          <p:nvPr>
            <p:ph type="body" idx="1"/>
          </p:nvPr>
        </p:nvSpPr>
        <p:spPr bwMode="auto">
          <a:xfrm>
            <a:off x="227013" y="1765300"/>
            <a:ext cx="10212387"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529" tIns="49765" rIns="99529" bIns="49765" numCol="1" anchor="t" anchorCtr="0" compatLnSpc="1">
            <a:prstTxWarp prst="textNoShape">
              <a:avLst/>
            </a:prstTxWarp>
          </a:bodyPr>
          <a:lstStyle/>
          <a:p>
            <a:pPr lvl="0"/>
            <a:r>
              <a:rPr lang="en-US" altLang="de-DE" smtClean="0"/>
              <a:t>Erste Ebene</a:t>
            </a:r>
          </a:p>
          <a:p>
            <a:pPr lvl="1"/>
            <a:r>
              <a:rPr lang="en-US" altLang="de-DE" smtClean="0"/>
              <a:t>Zweite Ebene</a:t>
            </a:r>
          </a:p>
          <a:p>
            <a:pPr lvl="2"/>
            <a:r>
              <a:rPr lang="en-US" altLang="de-DE" smtClean="0"/>
              <a:t>Dritte Ebene</a:t>
            </a:r>
          </a:p>
          <a:p>
            <a:pPr lvl="3"/>
            <a:r>
              <a:rPr lang="en-US" altLang="de-DE" smtClean="0"/>
              <a:t>Vierte Ebene</a:t>
            </a:r>
          </a:p>
          <a:p>
            <a:pPr lvl="4"/>
            <a:r>
              <a:rPr lang="en-US" altLang="de-DE" smtClean="0"/>
              <a:t>Fünfte Ebene</a:t>
            </a:r>
          </a:p>
        </p:txBody>
      </p:sp>
      <p:sp>
        <p:nvSpPr>
          <p:cNvPr id="1028" name="Rectangle 4"/>
          <p:cNvSpPr>
            <a:spLocks noGrp="1" noChangeArrowheads="1"/>
          </p:cNvSpPr>
          <p:nvPr>
            <p:ph type="dt" sz="half" idx="2"/>
          </p:nvPr>
        </p:nvSpPr>
        <p:spPr bwMode="auto">
          <a:xfrm>
            <a:off x="8296275" y="7239000"/>
            <a:ext cx="1504950" cy="323850"/>
          </a:xfrm>
          <a:prstGeom prst="rect">
            <a:avLst/>
          </a:prstGeom>
          <a:noFill/>
          <a:ln>
            <a:noFill/>
          </a:ln>
          <a:effectLst/>
          <a:extLst/>
        </p:spPr>
        <p:txBody>
          <a:bodyPr vert="horz" wrap="square" lIns="99529" tIns="49765" rIns="99529" bIns="49765" numCol="1" anchor="t" anchorCtr="0" compatLnSpc="1">
            <a:prstTxWarp prst="textNoShape">
              <a:avLst/>
            </a:prstTxWarp>
          </a:bodyPr>
          <a:lstStyle>
            <a:lvl1pPr algn="l">
              <a:defRPr sz="1000">
                <a:latin typeface="Arial" charset="0"/>
              </a:defRPr>
            </a:lvl1pPr>
          </a:lstStyle>
          <a:p>
            <a:pPr>
              <a:defRPr/>
            </a:pPr>
            <a:fld id="{EC3E10EF-8F5E-4544-AABA-013F76E5613E}" type="datetime1">
              <a:rPr lang="de-DE" altLang="de-DE"/>
              <a:pPr>
                <a:defRPr/>
              </a:pPr>
              <a:t>15.01.2019</a:t>
            </a:fld>
            <a:endParaRPr lang="de-DE" altLang="de-DE"/>
          </a:p>
        </p:txBody>
      </p:sp>
      <p:sp>
        <p:nvSpPr>
          <p:cNvPr id="1029" name="Rectangle 5"/>
          <p:cNvSpPr>
            <a:spLocks noGrp="1" noChangeArrowheads="1"/>
          </p:cNvSpPr>
          <p:nvPr>
            <p:ph type="ftr" sz="quarter" idx="3"/>
          </p:nvPr>
        </p:nvSpPr>
        <p:spPr bwMode="auto">
          <a:xfrm>
            <a:off x="230188" y="7239000"/>
            <a:ext cx="3025775" cy="323850"/>
          </a:xfrm>
          <a:prstGeom prst="rect">
            <a:avLst/>
          </a:prstGeom>
          <a:noFill/>
          <a:ln>
            <a:noFill/>
          </a:ln>
          <a:effectLst/>
          <a:extLst/>
        </p:spPr>
        <p:txBody>
          <a:bodyPr vert="horz" wrap="square" lIns="99529" tIns="49765" rIns="99529" bIns="49765" numCol="1" anchor="t" anchorCtr="0" compatLnSpc="1">
            <a:prstTxWarp prst="textNoShape">
              <a:avLst/>
            </a:prstTxWarp>
          </a:bodyPr>
          <a:lstStyle>
            <a:lvl1pPr algn="l">
              <a:defRPr sz="1200" b="1">
                <a:latin typeface="Arial" charset="0"/>
              </a:defRPr>
            </a:lvl1pPr>
          </a:lstStyle>
          <a:p>
            <a:pPr>
              <a:defRPr/>
            </a:pPr>
            <a:r>
              <a:rPr lang="de-DE" altLang="de-DE"/>
              <a:t>14. Schieberegister</a:t>
            </a:r>
            <a:endParaRPr lang="de-DE" altLang="de-DE" sz="1500"/>
          </a:p>
        </p:txBody>
      </p:sp>
      <p:sp>
        <p:nvSpPr>
          <p:cNvPr id="1030" name="Rectangle 6"/>
          <p:cNvSpPr>
            <a:spLocks noGrp="1" noChangeArrowheads="1"/>
          </p:cNvSpPr>
          <p:nvPr>
            <p:ph type="sldNum" sz="quarter" idx="4"/>
          </p:nvPr>
        </p:nvSpPr>
        <p:spPr bwMode="auto">
          <a:xfrm>
            <a:off x="9952038" y="7239000"/>
            <a:ext cx="430212" cy="323850"/>
          </a:xfrm>
          <a:prstGeom prst="rect">
            <a:avLst/>
          </a:prstGeom>
          <a:noFill/>
          <a:ln>
            <a:noFill/>
          </a:ln>
          <a:effectLst/>
          <a:extLst/>
        </p:spPr>
        <p:txBody>
          <a:bodyPr vert="horz" wrap="square" lIns="99529" tIns="49765" rIns="99529" bIns="49765" numCol="1" anchor="t" anchorCtr="0" compatLnSpc="1">
            <a:prstTxWarp prst="textNoShape">
              <a:avLst/>
            </a:prstTxWarp>
          </a:bodyPr>
          <a:lstStyle>
            <a:lvl1pPr algn="r">
              <a:defRPr sz="1200">
                <a:solidFill>
                  <a:schemeClr val="tx2"/>
                </a:solidFill>
                <a:latin typeface="Arial" charset="0"/>
              </a:defRPr>
            </a:lvl1pPr>
          </a:lstStyle>
          <a:p>
            <a:pPr>
              <a:defRPr/>
            </a:pPr>
            <a:fld id="{24460E20-3CFC-4547-B39A-EB99BC33AE59}" type="slidenum">
              <a:rPr lang="en-US" altLang="de-DE"/>
              <a:pPr>
                <a:defRPr/>
              </a:pPr>
              <a:t>‹#›</a:t>
            </a:fld>
            <a:endParaRPr lang="de-DE" altLang="de-DE">
              <a:latin typeface="Times New Roman" pitchFamily="18" charset="0"/>
            </a:endParaRPr>
          </a:p>
        </p:txBody>
      </p:sp>
      <p:sp>
        <p:nvSpPr>
          <p:cNvPr id="1031" name="Line 37"/>
          <p:cNvSpPr>
            <a:spLocks noChangeShapeType="1"/>
          </p:cNvSpPr>
          <p:nvPr/>
        </p:nvSpPr>
        <p:spPr bwMode="auto">
          <a:xfrm>
            <a:off x="0" y="1143000"/>
            <a:ext cx="10687050" cy="0"/>
          </a:xfrm>
          <a:prstGeom prst="line">
            <a:avLst/>
          </a:prstGeom>
          <a:noFill/>
          <a:ln w="90043">
            <a:solidFill>
              <a:srgbClr val="000070"/>
            </a:solidFill>
            <a:round/>
            <a:headEnd/>
            <a:tailEnd/>
          </a:ln>
          <a:extLst>
            <a:ext uri="{909E8E84-426E-40DD-AFC4-6F175D3DCCD1}">
              <a14:hiddenFill xmlns:a14="http://schemas.microsoft.com/office/drawing/2010/main">
                <a:noFill/>
              </a14:hiddenFill>
            </a:ext>
          </a:extLst>
        </p:spPr>
        <p:txBody>
          <a:bodyPr lIns="87268" tIns="43634" rIns="87268" bIns="43634"/>
          <a:lstStyle/>
          <a:p>
            <a:endParaRPr lang="en-GB"/>
          </a:p>
        </p:txBody>
      </p:sp>
    </p:spTree>
  </p:cSld>
  <p:clrMap bg1="lt1" tx1="dk1" bg2="lt2" tx2="dk2" accent1="accent1" accent2="accent2" accent3="accent3" accent4="accent4" accent5="accent5" accent6="accent6" hlink="hlink" folHlink="folHlink"/>
  <p:sldLayoutIdLst>
    <p:sldLayoutId id="2147483818"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p:txStyles>
    <p:titleStyle>
      <a:lvl1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mj-lt"/>
          <a:ea typeface="+mj-ea"/>
          <a:cs typeface="+mj-cs"/>
        </a:defRPr>
      </a:lvl1pPr>
      <a:lvl2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2pPr>
      <a:lvl3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3pPr>
      <a:lvl4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4pPr>
      <a:lvl5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5pPr>
      <a:lvl6pPr marL="4572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6pPr>
      <a:lvl7pPr marL="9144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7pPr>
      <a:lvl8pPr marL="13716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8pPr>
      <a:lvl9pPr marL="18288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9pPr>
    </p:titleStyle>
    <p:bodyStyle>
      <a:lvl1pPr marL="373063" indent="-373063" algn="l" defTabSz="995363" rtl="0" eaLnBrk="0" fontAlgn="base" hangingPunct="0">
        <a:spcBef>
          <a:spcPct val="20000"/>
        </a:spcBef>
        <a:spcAft>
          <a:spcPct val="0"/>
        </a:spcAft>
        <a:buChar char="•"/>
        <a:defRPr sz="2000" b="1">
          <a:solidFill>
            <a:schemeClr val="tx1"/>
          </a:solidFill>
          <a:latin typeface="+mn-lt"/>
          <a:ea typeface="+mn-ea"/>
          <a:cs typeface="+mn-cs"/>
        </a:defRPr>
      </a:lvl1pPr>
      <a:lvl2pPr marL="808038" indent="-309563" algn="l" defTabSz="995363" rtl="0" eaLnBrk="0" fontAlgn="base" hangingPunct="0">
        <a:spcBef>
          <a:spcPct val="20000"/>
        </a:spcBef>
        <a:spcAft>
          <a:spcPct val="0"/>
        </a:spcAft>
        <a:buChar char="–"/>
        <a:defRPr b="1">
          <a:solidFill>
            <a:schemeClr val="tx1"/>
          </a:solidFill>
          <a:latin typeface="+mn-lt"/>
        </a:defRPr>
      </a:lvl2pPr>
      <a:lvl3pPr marL="1244600" indent="-249238" algn="l" defTabSz="995363" rtl="0" eaLnBrk="0" fontAlgn="base" hangingPunct="0">
        <a:spcBef>
          <a:spcPct val="20000"/>
        </a:spcBef>
        <a:spcAft>
          <a:spcPct val="0"/>
        </a:spcAft>
        <a:buChar char="•"/>
        <a:defRPr b="1">
          <a:solidFill>
            <a:schemeClr val="tx1"/>
          </a:solidFill>
          <a:latin typeface="+mn-lt"/>
        </a:defRPr>
      </a:lvl3pPr>
      <a:lvl4pPr marL="1741488" indent="-247650" algn="l" defTabSz="995363" rtl="0" eaLnBrk="0" fontAlgn="base" hangingPunct="0">
        <a:spcBef>
          <a:spcPct val="20000"/>
        </a:spcBef>
        <a:spcAft>
          <a:spcPct val="0"/>
        </a:spcAft>
        <a:buChar char="–"/>
        <a:defRPr sz="1600" b="1">
          <a:solidFill>
            <a:schemeClr val="tx1"/>
          </a:solidFill>
          <a:latin typeface="+mn-lt"/>
        </a:defRPr>
      </a:lvl4pPr>
      <a:lvl5pPr marL="2239963" indent="-249238" algn="l" defTabSz="995363" rtl="0" eaLnBrk="0" fontAlgn="base" hangingPunct="0">
        <a:spcBef>
          <a:spcPct val="20000"/>
        </a:spcBef>
        <a:spcAft>
          <a:spcPct val="0"/>
        </a:spcAft>
        <a:buChar char="»"/>
        <a:defRPr sz="1600">
          <a:solidFill>
            <a:schemeClr val="tx1"/>
          </a:solidFill>
          <a:latin typeface="+mn-lt"/>
        </a:defRPr>
      </a:lvl5pPr>
      <a:lvl6pPr marL="2697163" indent="-249238" algn="l" defTabSz="995363" rtl="0" fontAlgn="base">
        <a:spcBef>
          <a:spcPct val="20000"/>
        </a:spcBef>
        <a:spcAft>
          <a:spcPct val="0"/>
        </a:spcAft>
        <a:buChar char="»"/>
        <a:defRPr sz="1600">
          <a:solidFill>
            <a:schemeClr val="tx1"/>
          </a:solidFill>
          <a:latin typeface="+mn-lt"/>
        </a:defRPr>
      </a:lvl6pPr>
      <a:lvl7pPr marL="3154363" indent="-249238" algn="l" defTabSz="995363" rtl="0" fontAlgn="base">
        <a:spcBef>
          <a:spcPct val="20000"/>
        </a:spcBef>
        <a:spcAft>
          <a:spcPct val="0"/>
        </a:spcAft>
        <a:buChar char="»"/>
        <a:defRPr sz="1600">
          <a:solidFill>
            <a:schemeClr val="tx1"/>
          </a:solidFill>
          <a:latin typeface="+mn-lt"/>
        </a:defRPr>
      </a:lvl7pPr>
      <a:lvl8pPr marL="3611563" indent="-249238" algn="l" defTabSz="995363" rtl="0" fontAlgn="base">
        <a:spcBef>
          <a:spcPct val="20000"/>
        </a:spcBef>
        <a:spcAft>
          <a:spcPct val="0"/>
        </a:spcAft>
        <a:buChar char="»"/>
        <a:defRPr sz="1600">
          <a:solidFill>
            <a:schemeClr val="tx1"/>
          </a:solidFill>
          <a:latin typeface="+mn-lt"/>
        </a:defRPr>
      </a:lvl8pPr>
      <a:lvl9pPr marL="4068763" indent="-249238" algn="l" defTabSz="995363" rtl="0" fontAlgn="base">
        <a:spcBef>
          <a:spcPct val="20000"/>
        </a:spcBef>
        <a:spcAft>
          <a:spcPct val="0"/>
        </a:spcAft>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9.emf"/><Relationship Id="rId5" Type="http://schemas.openxmlformats.org/officeDocument/2006/relationships/oleObject" Target="../embeddings/oleObject16.bin"/><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21.e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17.vml"/><Relationship Id="rId5" Type="http://schemas.openxmlformats.org/officeDocument/2006/relationships/image" Target="../media/image22.emf"/><Relationship Id="rId4" Type="http://schemas.openxmlformats.org/officeDocument/2006/relationships/oleObject" Target="../embeddings/oleObject19.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vmlDrawing" Target="../drawings/vmlDrawing18.vml"/><Relationship Id="rId5" Type="http://schemas.openxmlformats.org/officeDocument/2006/relationships/image" Target="../media/image23.emf"/><Relationship Id="rId4"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24.emf"/><Relationship Id="rId4"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20.vml"/><Relationship Id="rId5" Type="http://schemas.openxmlformats.org/officeDocument/2006/relationships/image" Target="../media/image25.emf"/><Relationship Id="rId4" Type="http://schemas.openxmlformats.org/officeDocument/2006/relationships/oleObject" Target="../embeddings/oleObject2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e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oleObject" Target="../embeddings/oleObject24.bin"/><Relationship Id="rId5" Type="http://schemas.openxmlformats.org/officeDocument/2006/relationships/image" Target="../media/image26.e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3.emf"/><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oleObject" Target="../embeddings/oleObject26.bin"/><Relationship Id="rId5" Type="http://schemas.openxmlformats.org/officeDocument/2006/relationships/image" Target="../media/image32.e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23.vml"/><Relationship Id="rId5" Type="http://schemas.openxmlformats.org/officeDocument/2006/relationships/image" Target="../media/image36.e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4.vml"/><Relationship Id="rId5" Type="http://schemas.openxmlformats.org/officeDocument/2006/relationships/image" Target="../media/image37.emf"/><Relationship Id="rId4"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6.emf"/><Relationship Id="rId3" Type="http://schemas.openxmlformats.org/officeDocument/2006/relationships/notesSlide" Target="../notesSlides/notesSlide23.xml"/><Relationship Id="rId7" Type="http://schemas.openxmlformats.org/officeDocument/2006/relationships/image" Target="../media/image43.emf"/><Relationship Id="rId12"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oleObject" Target="../embeddings/oleObject30.bin"/><Relationship Id="rId11" Type="http://schemas.openxmlformats.org/officeDocument/2006/relationships/image" Target="../media/image45.emf"/><Relationship Id="rId5" Type="http://schemas.openxmlformats.org/officeDocument/2006/relationships/image" Target="../media/image42.e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4.emf"/></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26.vml"/><Relationship Id="rId5" Type="http://schemas.openxmlformats.org/officeDocument/2006/relationships/image" Target="../media/image48.emf"/><Relationship Id="rId4" Type="http://schemas.openxmlformats.org/officeDocument/2006/relationships/oleObject" Target="../embeddings/oleObject3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mlDrawing" Target="../drawings/vmlDrawing27.vml"/><Relationship Id="rId5" Type="http://schemas.openxmlformats.org/officeDocument/2006/relationships/image" Target="../media/image49.emf"/><Relationship Id="rId4" Type="http://schemas.openxmlformats.org/officeDocument/2006/relationships/oleObject" Target="../embeddings/oleObject3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28.vml"/><Relationship Id="rId5" Type="http://schemas.openxmlformats.org/officeDocument/2006/relationships/image" Target="../media/image50.emf"/><Relationship Id="rId4" Type="http://schemas.openxmlformats.org/officeDocument/2006/relationships/oleObject" Target="../embeddings/oleObject36.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vmlDrawing" Target="../drawings/vmlDrawing29.vml"/><Relationship Id="rId5" Type="http://schemas.openxmlformats.org/officeDocument/2006/relationships/image" Target="../media/image51.emf"/><Relationship Id="rId4" Type="http://schemas.openxmlformats.org/officeDocument/2006/relationships/oleObject" Target="../embeddings/oleObject37.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252413"/>
            <a:ext cx="10212387" cy="622300"/>
          </a:xfrm>
        </p:spPr>
        <p:txBody>
          <a:bodyPr/>
          <a:lstStyle/>
          <a:p>
            <a:pPr>
              <a:defRPr/>
            </a:pPr>
            <a:r>
              <a:rPr lang="sv-SE" dirty="0" smtClean="0"/>
              <a:t>Schieberegister</a:t>
            </a:r>
            <a:endParaRPr lang="sv-SE" dirty="0"/>
          </a:p>
        </p:txBody>
      </p:sp>
      <p:sp>
        <p:nvSpPr>
          <p:cNvPr id="6147" name="Text Placeholder 2"/>
          <p:cNvSpPr>
            <a:spLocks noGrp="1"/>
          </p:cNvSpPr>
          <p:nvPr>
            <p:ph type="body" sz="half" idx="1"/>
          </p:nvPr>
        </p:nvSpPr>
        <p:spPr>
          <a:xfrm>
            <a:off x="874713" y="1765300"/>
            <a:ext cx="8501062" cy="5397500"/>
          </a:xfrm>
        </p:spPr>
        <p:txBody>
          <a:bodyPr/>
          <a:lstStyle/>
          <a:p>
            <a:pPr>
              <a:lnSpc>
                <a:spcPct val="150000"/>
              </a:lnSpc>
            </a:pPr>
            <a:r>
              <a:rPr lang="sv-SE" altLang="de-DE" dirty="0" smtClean="0"/>
              <a:t>Arbeitsweise</a:t>
            </a:r>
          </a:p>
          <a:p>
            <a:pPr>
              <a:lnSpc>
                <a:spcPct val="150000"/>
              </a:lnSpc>
            </a:pPr>
            <a:r>
              <a:rPr lang="sv-SE" altLang="de-DE" dirty="0" smtClean="0"/>
              <a:t>Serien-Parallel Umsetzer</a:t>
            </a:r>
          </a:p>
          <a:p>
            <a:pPr>
              <a:lnSpc>
                <a:spcPct val="150000"/>
              </a:lnSpc>
            </a:pPr>
            <a:r>
              <a:rPr lang="sv-SE" altLang="de-DE" dirty="0" smtClean="0"/>
              <a:t>Parallel-Serien Umsetzer</a:t>
            </a:r>
          </a:p>
          <a:p>
            <a:pPr>
              <a:lnSpc>
                <a:spcPct val="150000"/>
              </a:lnSpc>
            </a:pPr>
            <a:r>
              <a:rPr lang="sv-SE" altLang="de-DE" dirty="0" smtClean="0"/>
              <a:t>Zähler mit Schieberegister</a:t>
            </a:r>
          </a:p>
          <a:p>
            <a:pPr>
              <a:lnSpc>
                <a:spcPct val="150000"/>
              </a:lnSpc>
            </a:pPr>
            <a:r>
              <a:rPr lang="sv-SE" altLang="de-DE" dirty="0" smtClean="0"/>
              <a:t>Linear Rückgekoppelte Schieberegister</a:t>
            </a:r>
          </a:p>
        </p:txBody>
      </p:sp>
      <p:sp>
        <p:nvSpPr>
          <p:cNvPr id="5" name="Date Placeholder 4"/>
          <p:cNvSpPr>
            <a:spLocks noGrp="1"/>
          </p:cNvSpPr>
          <p:nvPr>
            <p:ph type="dt" sz="quarter" idx="10"/>
          </p:nvPr>
        </p:nvSpPr>
        <p:spPr/>
        <p:txBody>
          <a:bodyPr/>
          <a:lstStyle/>
          <a:p>
            <a:pPr defTabSz="995363">
              <a:defRPr/>
            </a:pPr>
            <a:fld id="{C6265C75-2CD0-4B8E-9287-2A4DF6800AA7}" type="datetime1">
              <a:rPr lang="de-DE">
                <a:latin typeface="+mn-lt"/>
              </a:rPr>
              <a:pPr defTabSz="995363">
                <a:defRPr/>
              </a:pPr>
              <a:t>15.01.2019</a:t>
            </a:fld>
            <a:endParaRPr lang="de-DE">
              <a:latin typeface="+mn-lt"/>
            </a:endParaRPr>
          </a:p>
        </p:txBody>
      </p:sp>
      <p:sp>
        <p:nvSpPr>
          <p:cNvPr id="6" name="Footer Placeholder 5"/>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7" name="Slide Number Placeholder 6"/>
          <p:cNvSpPr>
            <a:spLocks noGrp="1"/>
          </p:cNvSpPr>
          <p:nvPr>
            <p:ph type="sldNum" sz="quarter" idx="12"/>
          </p:nvPr>
        </p:nvSpPr>
        <p:spPr/>
        <p:txBody>
          <a:bodyPr/>
          <a:lstStyle/>
          <a:p>
            <a:pPr defTabSz="995363">
              <a:defRPr/>
            </a:pPr>
            <a:fld id="{A1472C8A-EA9D-40DD-8467-5F25B471BFF0}" type="slidenum">
              <a:rPr lang="en-US">
                <a:latin typeface="+mn-lt"/>
              </a:rPr>
              <a:pPr defTabSz="995363">
                <a:defRPr/>
              </a:pPr>
              <a:t>0</a:t>
            </a:fld>
            <a:endParaRPr lang="de-DE">
              <a:latin typeface="Times New Roman" pitchFamily="18" charset="0"/>
            </a:endParaRPr>
          </a:p>
        </p:txBody>
      </p:sp>
      <p:sp>
        <p:nvSpPr>
          <p:cNvPr id="6151" name="Rectangle 8"/>
          <p:cNvSpPr>
            <a:spLocks noChangeArrowheads="1"/>
          </p:cNvSpPr>
          <p:nvPr/>
        </p:nvSpPr>
        <p:spPr bwMode="auto">
          <a:xfrm>
            <a:off x="8007350" y="6518275"/>
            <a:ext cx="2679700" cy="1044575"/>
          </a:xfrm>
          <a:prstGeom prst="rect">
            <a:avLst/>
          </a:prstGeom>
          <a:solidFill>
            <a:schemeClr val="bg1"/>
          </a:solidFill>
          <a:ln w="25400" algn="ctr">
            <a:solidFill>
              <a:schemeClr val="bg1"/>
            </a:solidFill>
            <a:round/>
            <a:headEnd/>
            <a:tailEnd/>
          </a:ln>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6152" name="Object 50"/>
          <p:cNvGraphicFramePr>
            <a:graphicFrameLocks noChangeAspect="1"/>
          </p:cNvGraphicFramePr>
          <p:nvPr/>
        </p:nvGraphicFramePr>
        <p:xfrm>
          <a:off x="7974013" y="6472238"/>
          <a:ext cx="2698750" cy="1054100"/>
        </p:xfrm>
        <a:graphic>
          <a:graphicData uri="http://schemas.openxmlformats.org/presentationml/2006/ole">
            <mc:AlternateContent xmlns:mc="http://schemas.openxmlformats.org/markup-compatibility/2006">
              <mc:Choice xmlns:v="urn:schemas-microsoft-com:vml" Requires="v">
                <p:oleObj spid="_x0000_s6168" name="Visio" r:id="rId3" imgW="2893172" imgH="1071934" progId="Visio.Drawing.11">
                  <p:embed/>
                </p:oleObj>
              </mc:Choice>
              <mc:Fallback>
                <p:oleObj name="Visio" r:id="rId3" imgW="2893172" imgH="1071934" progId="Visio.Drawing.11">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013" y="6472238"/>
                        <a:ext cx="26987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3"/>
          <p:cNvSpPr>
            <a:spLocks noGrp="1"/>
          </p:cNvSpPr>
          <p:nvPr>
            <p:ph type="dt" sz="quarter" idx="10"/>
          </p:nvPr>
        </p:nvSpPr>
        <p:spPr/>
        <p:txBody>
          <a:bodyPr/>
          <a:lstStyle/>
          <a:p>
            <a:pPr defTabSz="995363">
              <a:defRPr/>
            </a:pPr>
            <a:fld id="{A1637DC0-AB24-43B0-87A8-811C4D2C08AC}" type="datetime1">
              <a:rPr lang="de-DE">
                <a:latin typeface="+mn-lt"/>
              </a:rPr>
              <a:pPr defTabSz="995363">
                <a:defRPr/>
              </a:pPr>
              <a:t>15.01.2019</a:t>
            </a:fld>
            <a:endParaRPr lang="de-DE">
              <a:latin typeface="+mn-lt"/>
            </a:endParaRPr>
          </a:p>
        </p:txBody>
      </p:sp>
      <p:sp>
        <p:nvSpPr>
          <p:cNvPr id="8"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9" name="Foliennummernplatzhalter 5"/>
          <p:cNvSpPr>
            <a:spLocks noGrp="1"/>
          </p:cNvSpPr>
          <p:nvPr>
            <p:ph type="sldNum" sz="quarter" idx="12"/>
          </p:nvPr>
        </p:nvSpPr>
        <p:spPr/>
        <p:txBody>
          <a:bodyPr/>
          <a:lstStyle/>
          <a:p>
            <a:pPr defTabSz="995363">
              <a:defRPr/>
            </a:pPr>
            <a:fld id="{FADBBD52-E981-43BD-A637-5239B4BA63F8}" type="slidenum">
              <a:rPr lang="en-US">
                <a:latin typeface="+mn-lt"/>
              </a:rPr>
              <a:pPr defTabSz="995363">
                <a:defRPr/>
              </a:pPr>
              <a:t>9</a:t>
            </a:fld>
            <a:endParaRPr lang="de-DE">
              <a:latin typeface="Times New Roman" pitchFamily="18" charset="0"/>
            </a:endParaRPr>
          </a:p>
        </p:txBody>
      </p:sp>
      <p:sp>
        <p:nvSpPr>
          <p:cNvPr id="301058" name="Rectangle 2"/>
          <p:cNvSpPr>
            <a:spLocks noGrp="1" noChangeArrowheads="1"/>
          </p:cNvSpPr>
          <p:nvPr>
            <p:ph type="title"/>
          </p:nvPr>
        </p:nvSpPr>
        <p:spPr>
          <a:xfrm>
            <a:off x="227013" y="252413"/>
            <a:ext cx="10212387" cy="622300"/>
          </a:xfrm>
        </p:spPr>
        <p:txBody>
          <a:bodyPr/>
          <a:lstStyle/>
          <a:p>
            <a:pPr eaLnBrk="1" hangingPunct="1">
              <a:defRPr/>
            </a:pPr>
            <a:r>
              <a:rPr lang="de-DE" smtClean="0"/>
              <a:t>VHDL-Modell des Parallel-Serien-Umsetzers</a:t>
            </a:r>
          </a:p>
        </p:txBody>
      </p:sp>
      <p:sp>
        <p:nvSpPr>
          <p:cNvPr id="15366" name="Text Box 4"/>
          <p:cNvSpPr txBox="1">
            <a:spLocks noChangeArrowheads="1"/>
          </p:cNvSpPr>
          <p:nvPr/>
        </p:nvSpPr>
        <p:spPr bwMode="auto">
          <a:xfrm>
            <a:off x="519113" y="1765300"/>
            <a:ext cx="9648825" cy="5410200"/>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Courier New" pitchFamily="49" charset="0"/>
              </a:rPr>
              <a:t>entity</a:t>
            </a:r>
            <a:r>
              <a:rPr lang="de-DE" altLang="de-DE" sz="1400">
                <a:latin typeface="Courier New" pitchFamily="49" charset="0"/>
              </a:rPr>
              <a:t> PAR_SER </a:t>
            </a:r>
            <a:r>
              <a:rPr lang="de-DE" altLang="de-DE" sz="1400" b="1">
                <a:latin typeface="Courier New" pitchFamily="49" charset="0"/>
              </a:rPr>
              <a:t>is</a:t>
            </a:r>
            <a:endParaRPr lang="de-DE" altLang="de-DE" sz="1400">
              <a:latin typeface="Courier New" pitchFamily="49" charset="0"/>
            </a:endParaRPr>
          </a:p>
          <a:p>
            <a:pPr algn="l"/>
            <a:r>
              <a:rPr lang="de-DE" altLang="de-DE" sz="1400">
                <a:latin typeface="Courier New" pitchFamily="49" charset="0"/>
              </a:rPr>
              <a:t>	</a:t>
            </a:r>
            <a:r>
              <a:rPr lang="de-DE" altLang="de-DE" sz="1400" b="1">
                <a:latin typeface="Courier New" pitchFamily="49" charset="0"/>
              </a:rPr>
              <a:t>generic</a:t>
            </a:r>
            <a:r>
              <a:rPr lang="de-DE" altLang="de-DE" sz="1400">
                <a:latin typeface="Courier New" pitchFamily="49" charset="0"/>
              </a:rPr>
              <a:t>(N : natural :=3);	</a:t>
            </a:r>
            <a:r>
              <a:rPr lang="de-DE" altLang="de-DE" sz="1400" b="1">
                <a:latin typeface="Courier New" pitchFamily="49" charset="0"/>
              </a:rPr>
              <a:t>-- Anzahl der Bits, voreingestellt: 3</a:t>
            </a:r>
            <a:endParaRPr lang="de-DE" altLang="de-DE" sz="1400">
              <a:latin typeface="Courier New" pitchFamily="49" charset="0"/>
            </a:endParaRPr>
          </a:p>
          <a:p>
            <a:pPr algn="l"/>
            <a:r>
              <a:rPr lang="de-DE" altLang="de-DE" sz="1400">
                <a:latin typeface="Courier New" pitchFamily="49" charset="0"/>
              </a:rPr>
              <a:t>	</a:t>
            </a:r>
            <a:r>
              <a:rPr lang="en-GB" altLang="de-DE" sz="1400" b="1">
                <a:latin typeface="Courier New" pitchFamily="49" charset="0"/>
              </a:rPr>
              <a:t>port</a:t>
            </a:r>
            <a:r>
              <a:rPr lang="en-GB" altLang="de-DE" sz="1400">
                <a:latin typeface="Courier New" pitchFamily="49" charset="0"/>
              </a:rPr>
              <a:t>( CLK, RESET, X: </a:t>
            </a:r>
            <a:r>
              <a:rPr lang="en-GB" altLang="de-DE" sz="1400" b="1">
                <a:latin typeface="Courier New" pitchFamily="49" charset="0"/>
              </a:rPr>
              <a:t>in</a:t>
            </a:r>
            <a:r>
              <a:rPr lang="en-GB" altLang="de-DE" sz="1400">
                <a:latin typeface="Courier New" pitchFamily="49" charset="0"/>
              </a:rPr>
              <a:t> bit;</a:t>
            </a:r>
          </a:p>
          <a:p>
            <a:pPr algn="l"/>
            <a:r>
              <a:rPr lang="en-GB" altLang="de-DE" sz="1400">
                <a:latin typeface="Courier New" pitchFamily="49" charset="0"/>
              </a:rPr>
              <a:t>		E: </a:t>
            </a:r>
            <a:r>
              <a:rPr lang="en-GB" altLang="de-DE" sz="1400" b="1">
                <a:latin typeface="Courier New" pitchFamily="49" charset="0"/>
              </a:rPr>
              <a:t>in</a:t>
            </a:r>
            <a:r>
              <a:rPr lang="en-GB" altLang="de-DE" sz="1400">
                <a:latin typeface="Courier New" pitchFamily="49" charset="0"/>
              </a:rPr>
              <a:t> bit_vector(N-1 </a:t>
            </a:r>
            <a:r>
              <a:rPr lang="en-GB" altLang="de-DE" sz="1400" b="1">
                <a:latin typeface="Courier New" pitchFamily="49" charset="0"/>
              </a:rPr>
              <a:t>downto</a:t>
            </a:r>
            <a:r>
              <a:rPr lang="en-GB" altLang="de-DE" sz="1400">
                <a:latin typeface="Courier New" pitchFamily="49" charset="0"/>
              </a:rPr>
              <a:t> 0);</a:t>
            </a:r>
          </a:p>
          <a:p>
            <a:pPr algn="l"/>
            <a:r>
              <a:rPr lang="en-GB" altLang="de-DE" sz="1400">
                <a:latin typeface="Courier New" pitchFamily="49" charset="0"/>
              </a:rPr>
              <a:t>		SA: </a:t>
            </a:r>
            <a:r>
              <a:rPr lang="en-GB" altLang="de-DE" sz="1400" b="1">
                <a:latin typeface="Courier New" pitchFamily="49" charset="0"/>
              </a:rPr>
              <a:t>out</a:t>
            </a:r>
            <a:r>
              <a:rPr lang="en-GB" altLang="de-DE" sz="1400">
                <a:latin typeface="Courier New" pitchFamily="49" charset="0"/>
              </a:rPr>
              <a:t> bit);</a:t>
            </a:r>
            <a:endParaRPr lang="en-GB" altLang="de-DE" sz="1400" b="1">
              <a:latin typeface="Courier New" pitchFamily="49" charset="0"/>
            </a:endParaRPr>
          </a:p>
          <a:p>
            <a:pPr algn="l"/>
            <a:r>
              <a:rPr lang="en-GB" altLang="de-DE" sz="1400" b="1">
                <a:latin typeface="Courier New" pitchFamily="49" charset="0"/>
              </a:rPr>
              <a:t>end</a:t>
            </a:r>
            <a:r>
              <a:rPr lang="en-GB" altLang="de-DE" sz="1400">
                <a:latin typeface="Courier New" pitchFamily="49" charset="0"/>
              </a:rPr>
              <a:t> PAR_SER;</a:t>
            </a:r>
            <a:endParaRPr lang="en-GB" altLang="de-DE" sz="1400" b="1">
              <a:latin typeface="Courier New" pitchFamily="49" charset="0"/>
            </a:endParaRPr>
          </a:p>
          <a:p>
            <a:pPr algn="l"/>
            <a:r>
              <a:rPr lang="en-GB" altLang="de-DE" sz="1400" b="1">
                <a:latin typeface="Courier New" pitchFamily="49" charset="0"/>
              </a:rPr>
              <a:t>architecture</a:t>
            </a:r>
            <a:r>
              <a:rPr lang="en-GB" altLang="de-DE" sz="1400">
                <a:latin typeface="Courier New" pitchFamily="49" charset="0"/>
              </a:rPr>
              <a:t> VERHALTEN </a:t>
            </a:r>
            <a:r>
              <a:rPr lang="en-GB" altLang="de-DE" sz="1400" b="1">
                <a:latin typeface="Courier New" pitchFamily="49" charset="0"/>
              </a:rPr>
              <a:t>of</a:t>
            </a:r>
            <a:r>
              <a:rPr lang="en-GB" altLang="de-DE" sz="1400">
                <a:latin typeface="Courier New" pitchFamily="49" charset="0"/>
              </a:rPr>
              <a:t> PAR_SER </a:t>
            </a:r>
            <a:r>
              <a:rPr lang="en-GB" altLang="de-DE" sz="1400" b="1">
                <a:latin typeface="Courier New" pitchFamily="49" charset="0"/>
              </a:rPr>
              <a:t>is</a:t>
            </a:r>
          </a:p>
          <a:p>
            <a:pPr algn="l"/>
            <a:r>
              <a:rPr lang="en-GB" altLang="de-DE" sz="1400" b="1">
                <a:latin typeface="Courier New" pitchFamily="49" charset="0"/>
              </a:rPr>
              <a:t>signal</a:t>
            </a:r>
            <a:r>
              <a:rPr lang="en-GB" altLang="de-DE" sz="1400">
                <a:latin typeface="Courier New" pitchFamily="49" charset="0"/>
              </a:rPr>
              <a:t> INTREG: bit_vector(N-1 </a:t>
            </a:r>
            <a:r>
              <a:rPr lang="en-GB" altLang="de-DE" sz="1400" b="1">
                <a:latin typeface="Courier New" pitchFamily="49" charset="0"/>
              </a:rPr>
              <a:t>downto</a:t>
            </a:r>
            <a:r>
              <a:rPr lang="en-GB" altLang="de-DE" sz="1400">
                <a:latin typeface="Courier New" pitchFamily="49" charset="0"/>
              </a:rPr>
              <a:t> 0);</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P1: </a:t>
            </a:r>
            <a:r>
              <a:rPr lang="en-GB" altLang="de-DE" sz="1400" b="1">
                <a:latin typeface="Courier New" pitchFamily="49" charset="0"/>
              </a:rPr>
              <a:t>process</a:t>
            </a:r>
            <a:r>
              <a:rPr lang="en-GB" altLang="de-DE" sz="1400">
                <a:latin typeface="Courier New" pitchFamily="49" charset="0"/>
              </a:rPr>
              <a:t>(CLK, RESET)</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RESET='1'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INTREG &lt;= (</a:t>
            </a:r>
            <a:r>
              <a:rPr lang="en-GB" altLang="de-DE" sz="1400" b="1">
                <a:latin typeface="Courier New" pitchFamily="49" charset="0"/>
              </a:rPr>
              <a:t>others</a:t>
            </a:r>
            <a:r>
              <a:rPr lang="en-GB" altLang="de-DE" sz="1400">
                <a:latin typeface="Courier New" pitchFamily="49" charset="0"/>
              </a:rPr>
              <a:t> =&gt; '0')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elsif</a:t>
            </a:r>
            <a:r>
              <a:rPr lang="en-GB" altLang="de-DE" sz="1400">
                <a:latin typeface="Courier New" pitchFamily="49" charset="0"/>
              </a:rPr>
              <a:t> (CLK='1' </a:t>
            </a:r>
            <a:r>
              <a:rPr lang="en-GB" altLang="de-DE" sz="1400" b="1">
                <a:latin typeface="Courier New" pitchFamily="49" charset="0"/>
              </a:rPr>
              <a:t>and</a:t>
            </a:r>
            <a:r>
              <a:rPr lang="en-GB" altLang="de-DE" sz="1400">
                <a:latin typeface="Courier New" pitchFamily="49" charset="0"/>
              </a:rPr>
              <a:t> CLK'event) </a:t>
            </a:r>
            <a:r>
              <a:rPr lang="en-GB" altLang="de-DE" sz="1400" b="1">
                <a:latin typeface="Courier New" pitchFamily="49" charset="0"/>
              </a:rPr>
              <a:t>then</a:t>
            </a:r>
            <a:r>
              <a:rPr lang="en-GB" altLang="de-DE" sz="1400">
                <a:latin typeface="Courier New" pitchFamily="49" charset="0"/>
              </a:rPr>
              <a:t>	</a:t>
            </a:r>
            <a:r>
              <a:rPr lang="en-GB" altLang="de-DE" sz="1400" b="1">
                <a:latin typeface="Courier New" pitchFamily="49" charset="0"/>
              </a:rPr>
              <a:t>-- taktsynchron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X='1'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 Daten laden:				</a:t>
            </a:r>
            <a:endParaRPr lang="en-GB" altLang="de-DE" sz="1400">
              <a:latin typeface="Courier New" pitchFamily="49" charset="0"/>
            </a:endParaRPr>
          </a:p>
          <a:p>
            <a:pPr algn="l"/>
            <a:r>
              <a:rPr lang="en-GB" altLang="de-DE" sz="1400">
                <a:latin typeface="Courier New" pitchFamily="49" charset="0"/>
              </a:rPr>
              <a:t>         </a:t>
            </a:r>
            <a:r>
              <a:rPr lang="de-DE" altLang="de-DE" sz="1400">
                <a:latin typeface="Courier New" pitchFamily="49" charset="0"/>
              </a:rPr>
              <a:t>INTREG &lt;= E </a:t>
            </a:r>
            <a:r>
              <a:rPr lang="de-DE" altLang="de-DE" sz="1400" b="1">
                <a:latin typeface="Courier New" pitchFamily="49" charset="0"/>
              </a:rPr>
              <a:t>after</a:t>
            </a:r>
            <a:r>
              <a:rPr lang="de-DE" altLang="de-DE" sz="1400">
                <a:latin typeface="Courier New" pitchFamily="49" charset="0"/>
              </a:rPr>
              <a:t> 5 ns;</a:t>
            </a:r>
          </a:p>
          <a:p>
            <a:pPr algn="l"/>
            <a:r>
              <a:rPr lang="de-DE" altLang="de-DE" sz="1400">
                <a:latin typeface="Courier New" pitchFamily="49" charset="0"/>
              </a:rPr>
              <a:t>      </a:t>
            </a:r>
            <a:r>
              <a:rPr lang="de-DE" altLang="de-DE" sz="1400" b="1">
                <a:latin typeface="Courier New" pitchFamily="49" charset="0"/>
              </a:rPr>
              <a:t>else</a:t>
            </a:r>
            <a:endParaRPr lang="de-DE" altLang="de-DE" sz="1400">
              <a:latin typeface="Courier New" pitchFamily="49" charset="0"/>
            </a:endParaRPr>
          </a:p>
          <a:p>
            <a:pPr algn="l"/>
            <a:r>
              <a:rPr lang="de-DE" altLang="de-DE" sz="1400">
                <a:latin typeface="Courier New" pitchFamily="49" charset="0"/>
              </a:rPr>
              <a:t>         </a:t>
            </a:r>
            <a:r>
              <a:rPr lang="de-DE" altLang="de-DE" sz="1400" b="1">
                <a:latin typeface="Courier New" pitchFamily="49" charset="0"/>
              </a:rPr>
              <a:t>-- LINKS schieben:</a:t>
            </a:r>
            <a:endParaRPr lang="de-DE" altLang="de-DE" sz="1400">
              <a:latin typeface="Courier New" pitchFamily="49" charset="0"/>
            </a:endParaRPr>
          </a:p>
          <a:p>
            <a:pPr algn="l"/>
            <a:r>
              <a:rPr lang="de-DE" altLang="de-DE" sz="1400">
                <a:latin typeface="Courier New" pitchFamily="49" charset="0"/>
              </a:rPr>
              <a:t>         </a:t>
            </a:r>
            <a:r>
              <a:rPr lang="en-GB" altLang="de-DE" sz="1400">
                <a:latin typeface="Courier New" pitchFamily="49" charset="0"/>
              </a:rPr>
              <a:t>INTREG &lt;= INTREG(N-2 </a:t>
            </a:r>
            <a:r>
              <a:rPr lang="en-GB" altLang="de-DE" sz="1400" b="1">
                <a:latin typeface="Courier New" pitchFamily="49" charset="0"/>
              </a:rPr>
              <a:t>downto</a:t>
            </a:r>
            <a:r>
              <a:rPr lang="en-GB" altLang="de-DE" sz="1400">
                <a:latin typeface="Courier New" pitchFamily="49" charset="0"/>
              </a:rPr>
              <a:t> 0) &amp; '0'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endParaRPr lang="en-GB" altLang="de-DE" sz="1400" b="1">
              <a:latin typeface="Courier New" pitchFamily="49" charset="0"/>
            </a:endParaRPr>
          </a:p>
          <a:p>
            <a:pPr algn="l"/>
            <a:r>
              <a:rPr lang="en-GB" altLang="de-DE" sz="1400" b="1">
                <a:latin typeface="Courier New" pitchFamily="49" charset="0"/>
              </a:rPr>
              <a:t>end process</a:t>
            </a:r>
            <a:r>
              <a:rPr lang="en-GB" altLang="de-DE" sz="1400">
                <a:latin typeface="Courier New" pitchFamily="49" charset="0"/>
              </a:rPr>
              <a:t> P1;</a:t>
            </a:r>
            <a:endParaRPr lang="de-DE" altLang="de-DE" sz="1400">
              <a:latin typeface="Courier New" pitchFamily="49" charset="0"/>
            </a:endParaRPr>
          </a:p>
          <a:p>
            <a:pPr algn="l"/>
            <a:r>
              <a:rPr lang="de-DE" altLang="de-DE" sz="1400">
                <a:latin typeface="Courier New" pitchFamily="49" charset="0"/>
              </a:rPr>
              <a:t>SA  &lt;= INTREG(N-1);			</a:t>
            </a:r>
            <a:r>
              <a:rPr lang="de-DE" altLang="de-DE" sz="1400" b="1">
                <a:latin typeface="Courier New" pitchFamily="49" charset="0"/>
              </a:rPr>
              <a:t>-- Schiebeausgang</a:t>
            </a:r>
          </a:p>
          <a:p>
            <a:pPr algn="l"/>
            <a:r>
              <a:rPr lang="de-DE" altLang="de-DE" sz="1400" b="1">
                <a:latin typeface="Courier New" pitchFamily="49" charset="0"/>
              </a:rPr>
              <a:t>end</a:t>
            </a:r>
            <a:r>
              <a:rPr lang="de-DE" altLang="de-DE" sz="1400">
                <a:latin typeface="Courier New" pitchFamily="49" charset="0"/>
              </a:rPr>
              <a:t> VERHALTEN;</a:t>
            </a:r>
          </a:p>
        </p:txBody>
      </p:sp>
      <p:sp>
        <p:nvSpPr>
          <p:cNvPr id="301061" name="AutoShape 5"/>
          <p:cNvSpPr>
            <a:spLocks noChangeArrowheads="1"/>
          </p:cNvSpPr>
          <p:nvPr/>
        </p:nvSpPr>
        <p:spPr bwMode="auto">
          <a:xfrm>
            <a:off x="6567488" y="1765300"/>
            <a:ext cx="3240087" cy="792163"/>
          </a:xfrm>
          <a:prstGeom prst="wedgeRoundRectCallout">
            <a:avLst>
              <a:gd name="adj1" fmla="val -127366"/>
              <a:gd name="adj2" fmla="val -8116"/>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Mit dem </a:t>
            </a:r>
            <a:r>
              <a:rPr lang="de-DE" altLang="de-DE" b="1">
                <a:latin typeface="Courier New" pitchFamily="49" charset="0"/>
              </a:rPr>
              <a:t>generic </a:t>
            </a:r>
            <a:r>
              <a:rPr lang="de-DE" altLang="de-DE" b="1">
                <a:latin typeface="Arial" pitchFamily="34" charset="0"/>
              </a:rPr>
              <a:t>wird die Breite des Schieberegisters dimensioniert.</a:t>
            </a:r>
          </a:p>
        </p:txBody>
      </p:sp>
      <p:sp>
        <p:nvSpPr>
          <p:cNvPr id="301062" name="AutoShape 6"/>
          <p:cNvSpPr>
            <a:spLocks noChangeArrowheads="1"/>
          </p:cNvSpPr>
          <p:nvPr/>
        </p:nvSpPr>
        <p:spPr bwMode="auto">
          <a:xfrm>
            <a:off x="6280150" y="4924425"/>
            <a:ext cx="4032250" cy="720725"/>
          </a:xfrm>
          <a:prstGeom prst="wedgeRoundRectCallout">
            <a:avLst>
              <a:gd name="adj1" fmla="val -127731"/>
              <a:gd name="adj2" fmla="val -41250"/>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Laden oder Schieben.</a:t>
            </a:r>
          </a:p>
        </p:txBody>
      </p:sp>
      <p:sp>
        <p:nvSpPr>
          <p:cNvPr id="301063" name="AutoShape 7"/>
          <p:cNvSpPr>
            <a:spLocks noChangeArrowheads="1"/>
          </p:cNvSpPr>
          <p:nvPr/>
        </p:nvSpPr>
        <p:spPr bwMode="auto">
          <a:xfrm>
            <a:off x="4191000" y="6445250"/>
            <a:ext cx="5761038" cy="576263"/>
          </a:xfrm>
          <a:prstGeom prst="wedgeRoundRectCallout">
            <a:avLst>
              <a:gd name="adj1" fmla="val -75958"/>
              <a:gd name="adj2" fmla="val 8125"/>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Das MSB wird kombinatorisch am Schiebeausgang SA ausgegeben.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1061"/>
                                        </p:tgtEl>
                                        <p:attrNameLst>
                                          <p:attrName>style.visibility</p:attrName>
                                        </p:attrNameLst>
                                      </p:cBhvr>
                                      <p:to>
                                        <p:strVal val="visible"/>
                                      </p:to>
                                    </p:set>
                                    <p:animEffect transition="in" filter="blinds(horizontal)">
                                      <p:cBhvr>
                                        <p:cTn id="7" dur="500"/>
                                        <p:tgtEl>
                                          <p:spTgt spid="301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1063"/>
                                        </p:tgtEl>
                                        <p:attrNameLst>
                                          <p:attrName>style.visibility</p:attrName>
                                        </p:attrNameLst>
                                      </p:cBhvr>
                                      <p:to>
                                        <p:strVal val="visible"/>
                                      </p:to>
                                    </p:set>
                                    <p:animEffect transition="in" filter="blinds(horizontal)">
                                      <p:cBhvr>
                                        <p:cTn id="12" dur="500"/>
                                        <p:tgtEl>
                                          <p:spTgt spid="3010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1062"/>
                                        </p:tgtEl>
                                        <p:attrNameLst>
                                          <p:attrName>style.visibility</p:attrName>
                                        </p:attrNameLst>
                                      </p:cBhvr>
                                      <p:to>
                                        <p:strVal val="visible"/>
                                      </p:to>
                                    </p:set>
                                    <p:animEffect transition="in" filter="blinds(horizontal)">
                                      <p:cBhvr>
                                        <p:cTn id="17" dur="500"/>
                                        <p:tgtEl>
                                          <p:spTgt spid="30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1" grpId="0" animBg="1"/>
      <p:bldP spid="301062" grpId="0" animBg="1"/>
      <p:bldP spid="3010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3"/>
          <p:cNvSpPr>
            <a:spLocks noGrp="1"/>
          </p:cNvSpPr>
          <p:nvPr>
            <p:ph type="dt" sz="quarter" idx="10"/>
          </p:nvPr>
        </p:nvSpPr>
        <p:spPr/>
        <p:txBody>
          <a:bodyPr/>
          <a:lstStyle/>
          <a:p>
            <a:pPr defTabSz="995363">
              <a:defRPr/>
            </a:pPr>
            <a:fld id="{0BCD4842-AD4D-40C7-9F64-AE4BB239D4C4}" type="datetime1">
              <a:rPr lang="de-DE">
                <a:latin typeface="+mn-lt"/>
              </a:rPr>
              <a:pPr defTabSz="995363">
                <a:defRPr/>
              </a:pPr>
              <a:t>15.01.2019</a:t>
            </a:fld>
            <a:endParaRPr lang="de-DE">
              <a:latin typeface="+mn-lt"/>
            </a:endParaRPr>
          </a:p>
        </p:txBody>
      </p:sp>
      <p:sp>
        <p:nvSpPr>
          <p:cNvPr id="7"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8" name="Foliennummernplatzhalter 5"/>
          <p:cNvSpPr>
            <a:spLocks noGrp="1"/>
          </p:cNvSpPr>
          <p:nvPr>
            <p:ph type="sldNum" sz="quarter" idx="12"/>
          </p:nvPr>
        </p:nvSpPr>
        <p:spPr/>
        <p:txBody>
          <a:bodyPr/>
          <a:lstStyle/>
          <a:p>
            <a:pPr defTabSz="995363">
              <a:defRPr/>
            </a:pPr>
            <a:fld id="{D5A15BFD-6283-4A60-9A86-2AD353B8409E}" type="slidenum">
              <a:rPr lang="en-US">
                <a:latin typeface="+mn-lt"/>
              </a:rPr>
              <a:pPr defTabSz="995363">
                <a:defRPr/>
              </a:pPr>
              <a:t>10</a:t>
            </a:fld>
            <a:endParaRPr lang="de-DE">
              <a:latin typeface="Times New Roman" pitchFamily="18" charset="0"/>
            </a:endParaRPr>
          </a:p>
        </p:txBody>
      </p:sp>
      <p:sp>
        <p:nvSpPr>
          <p:cNvPr id="302082" name="Rectangle 2"/>
          <p:cNvSpPr>
            <a:spLocks noGrp="1" noChangeArrowheads="1"/>
          </p:cNvSpPr>
          <p:nvPr>
            <p:ph type="title"/>
          </p:nvPr>
        </p:nvSpPr>
        <p:spPr>
          <a:xfrm>
            <a:off x="227013" y="252413"/>
            <a:ext cx="10212387" cy="622300"/>
          </a:xfrm>
        </p:spPr>
        <p:txBody>
          <a:bodyPr/>
          <a:lstStyle/>
          <a:p>
            <a:pPr eaLnBrk="1" hangingPunct="1">
              <a:defRPr/>
            </a:pPr>
            <a:r>
              <a:rPr lang="de-DE" smtClean="0"/>
              <a:t>Simulation eines 3-Bit-Parallel-Serien-Umsetzers </a:t>
            </a:r>
          </a:p>
        </p:txBody>
      </p:sp>
      <p:sp>
        <p:nvSpPr>
          <p:cNvPr id="16390" name="Rectangle 3"/>
          <p:cNvSpPr>
            <a:spLocks noGrp="1" noChangeArrowheads="1"/>
          </p:cNvSpPr>
          <p:nvPr>
            <p:ph type="body" idx="1"/>
          </p:nvPr>
        </p:nvSpPr>
        <p:spPr>
          <a:xfrm>
            <a:off x="303213" y="5076825"/>
            <a:ext cx="10212387" cy="1079500"/>
          </a:xfrm>
        </p:spPr>
        <p:txBody>
          <a:bodyPr/>
          <a:lstStyle/>
          <a:p>
            <a:pPr eaLnBrk="1" hangingPunct="1"/>
            <a:r>
              <a:rPr lang="de-DE" altLang="de-DE" sz="1800" smtClean="0"/>
              <a:t>Bei t = 25 ns wird das Datenwort 0x5 geladen und in drei Takten seriell als 101 ausgegeben (MSB zuerst da Links-SRG).</a:t>
            </a:r>
          </a:p>
          <a:p>
            <a:pPr eaLnBrk="1" hangingPunct="1"/>
            <a:r>
              <a:rPr lang="de-DE" altLang="de-DE" sz="1800" smtClean="0"/>
              <a:t>Bei t = 225 ns wird das Datenwort 0x3 geladen und seriell als 011 ausgegeben.</a:t>
            </a:r>
            <a:r>
              <a:rPr lang="de-DE" altLang="de-DE" smtClean="0"/>
              <a:t>  </a:t>
            </a:r>
          </a:p>
          <a:p>
            <a:pPr eaLnBrk="1" hangingPunct="1"/>
            <a:endParaRPr lang="de-DE" altLang="de-DE" smtClean="0"/>
          </a:p>
        </p:txBody>
      </p:sp>
      <p:sp>
        <p:nvSpPr>
          <p:cNvPr id="16391" name="Rectangle 5"/>
          <p:cNvSpPr>
            <a:spLocks noChangeArrowheads="1"/>
          </p:cNvSpPr>
          <p:nvPr/>
        </p:nvSpPr>
        <p:spPr bwMode="auto">
          <a:xfrm>
            <a:off x="0" y="318135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16392" name="Object 4"/>
          <p:cNvGraphicFramePr>
            <a:graphicFrameLocks noChangeAspect="1"/>
          </p:cNvGraphicFramePr>
          <p:nvPr/>
        </p:nvGraphicFramePr>
        <p:xfrm>
          <a:off x="303213" y="1955800"/>
          <a:ext cx="10080625" cy="2546350"/>
        </p:xfrm>
        <a:graphic>
          <a:graphicData uri="http://schemas.openxmlformats.org/presentationml/2006/ole">
            <mc:AlternateContent xmlns:mc="http://schemas.openxmlformats.org/markup-compatibility/2006">
              <mc:Choice xmlns:v="urn:schemas-microsoft-com:vml" Requires="v">
                <p:oleObj spid="_x0000_s16408" name="Visio" r:id="rId3" imgW="7035061" imgH="1782747" progId="Visio.Drawing.11">
                  <p:embed/>
                </p:oleObj>
              </mc:Choice>
              <mc:Fallback>
                <p:oleObj name="Visio" r:id="rId3" imgW="7035061" imgH="178274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13" y="1955800"/>
                        <a:ext cx="10080625"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4"/>
          <p:cNvSpPr>
            <a:spLocks noGrp="1"/>
          </p:cNvSpPr>
          <p:nvPr>
            <p:ph type="dt" sz="quarter" idx="10"/>
          </p:nvPr>
        </p:nvSpPr>
        <p:spPr/>
        <p:txBody>
          <a:bodyPr/>
          <a:lstStyle/>
          <a:p>
            <a:pPr defTabSz="995363">
              <a:defRPr/>
            </a:pPr>
            <a:fld id="{8DA87AFD-0568-42AF-85B2-BC5F8619A914}" type="datetime1">
              <a:rPr lang="de-DE">
                <a:latin typeface="+mn-lt"/>
              </a:rPr>
              <a:pPr defTabSz="995363">
                <a:defRPr/>
              </a:pPr>
              <a:t>15.01.2019</a:t>
            </a:fld>
            <a:endParaRPr lang="de-DE">
              <a:latin typeface="+mn-lt"/>
            </a:endParaRPr>
          </a:p>
        </p:txBody>
      </p:sp>
      <p:sp>
        <p:nvSpPr>
          <p:cNvPr id="9" name="Fußzeilenplatzhalter 5"/>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10" name="Foliennummernplatzhalter 6"/>
          <p:cNvSpPr>
            <a:spLocks noGrp="1"/>
          </p:cNvSpPr>
          <p:nvPr>
            <p:ph type="sldNum" sz="quarter" idx="12"/>
          </p:nvPr>
        </p:nvSpPr>
        <p:spPr/>
        <p:txBody>
          <a:bodyPr/>
          <a:lstStyle/>
          <a:p>
            <a:pPr defTabSz="995363">
              <a:defRPr/>
            </a:pPr>
            <a:fld id="{B06E7D59-5066-422D-869B-353C3636D26E}" type="slidenum">
              <a:rPr lang="en-US">
                <a:latin typeface="+mn-lt"/>
              </a:rPr>
              <a:pPr defTabSz="995363">
                <a:defRPr/>
              </a:pPr>
              <a:t>11</a:t>
            </a:fld>
            <a:endParaRPr lang="de-DE">
              <a:latin typeface="Times New Roman" pitchFamily="18" charset="0"/>
            </a:endParaRPr>
          </a:p>
        </p:txBody>
      </p:sp>
      <p:sp>
        <p:nvSpPr>
          <p:cNvPr id="303106" name="Rectangle 2"/>
          <p:cNvSpPr>
            <a:spLocks noGrp="1" noChangeArrowheads="1"/>
          </p:cNvSpPr>
          <p:nvPr>
            <p:ph type="title"/>
          </p:nvPr>
        </p:nvSpPr>
        <p:spPr>
          <a:xfrm>
            <a:off x="227013" y="252413"/>
            <a:ext cx="10212387" cy="622300"/>
          </a:xfrm>
        </p:spPr>
        <p:txBody>
          <a:bodyPr/>
          <a:lstStyle/>
          <a:p>
            <a:pPr eaLnBrk="1" hangingPunct="1">
              <a:defRPr/>
            </a:pPr>
            <a:r>
              <a:rPr lang="de-DE" dirty="0" smtClean="0"/>
              <a:t>Zähler mit Schieberegistern</a:t>
            </a:r>
          </a:p>
        </p:txBody>
      </p:sp>
      <p:sp>
        <p:nvSpPr>
          <p:cNvPr id="17414" name="Rectangle 3"/>
          <p:cNvSpPr>
            <a:spLocks noGrp="1" noChangeArrowheads="1"/>
          </p:cNvSpPr>
          <p:nvPr>
            <p:ph type="body" sz="half" idx="1"/>
          </p:nvPr>
        </p:nvSpPr>
        <p:spPr>
          <a:xfrm>
            <a:off x="227013" y="1765300"/>
            <a:ext cx="9725025" cy="5397500"/>
          </a:xfrm>
        </p:spPr>
        <p:txBody>
          <a:bodyPr/>
          <a:lstStyle/>
          <a:p>
            <a:pPr eaLnBrk="1" hangingPunct="1"/>
            <a:r>
              <a:rPr lang="de-DE" altLang="de-DE" sz="1900" smtClean="0"/>
              <a:t>Mit einem Schieberegister muss ein zyklisches Zustandsdiagramm abgebildet werden.</a:t>
            </a:r>
          </a:p>
          <a:p>
            <a:pPr eaLnBrk="1" hangingPunct="1"/>
            <a:r>
              <a:rPr lang="de-DE" altLang="de-DE" sz="1900" smtClean="0"/>
              <a:t>Vorteil:</a:t>
            </a:r>
          </a:p>
          <a:p>
            <a:pPr lvl="1" eaLnBrk="1" hangingPunct="1"/>
            <a:r>
              <a:rPr lang="de-DE" altLang="de-DE" sz="1500" smtClean="0"/>
              <a:t>Das Übergangsschaltnetz in Schieberegistern ist sehr einfach, daher kann eine sehr hohe Taktfrequenz erreicht werden.</a:t>
            </a:r>
          </a:p>
          <a:p>
            <a:pPr eaLnBrk="1" hangingPunct="1"/>
            <a:r>
              <a:rPr lang="de-DE" altLang="de-DE" sz="1900" smtClean="0"/>
              <a:t>Nachteile:</a:t>
            </a:r>
          </a:p>
          <a:p>
            <a:pPr lvl="1" eaLnBrk="1" hangingPunct="1"/>
            <a:r>
              <a:rPr lang="de-DE" altLang="de-DE" sz="1500" smtClean="0"/>
              <a:t>Es lassen sich nicht alle Zustände im zyklischen Zustandsdiagramm erreichen </a:t>
            </a:r>
            <a:r>
              <a:rPr lang="de-DE" altLang="de-DE" sz="1500" smtClean="0">
                <a:sym typeface="Symbol" pitchFamily="18" charset="2"/>
              </a:rPr>
              <a:t> Die vielen Pseudozustände erfordern ein Korrekturschaltnetz</a:t>
            </a:r>
          </a:p>
          <a:p>
            <a:pPr lvl="1" eaLnBrk="1" hangingPunct="1"/>
            <a:r>
              <a:rPr lang="de-DE" altLang="de-DE" sz="1500" smtClean="0">
                <a:sym typeface="Symbol" pitchFamily="18" charset="2"/>
              </a:rPr>
              <a:t>Die Schieberegisterbitkombinationen sind nicht binär aufsteigend.</a:t>
            </a:r>
          </a:p>
          <a:p>
            <a:pPr eaLnBrk="1" hangingPunct="1"/>
            <a:r>
              <a:rPr lang="de-DE" altLang="de-DE" sz="1900" smtClean="0">
                <a:sym typeface="Symbol" pitchFamily="18" charset="2"/>
              </a:rPr>
              <a:t>Beispiel: Ringzähler mit Links-SRG: Es soll </a:t>
            </a:r>
            <a:r>
              <a:rPr lang="de-DE" altLang="de-DE" sz="1900" u="sng" smtClean="0">
                <a:sym typeface="Symbol" pitchFamily="18" charset="2"/>
              </a:rPr>
              <a:t>ein einzelnes</a:t>
            </a:r>
            <a:r>
              <a:rPr lang="de-DE" altLang="de-DE" sz="1900" smtClean="0">
                <a:sym typeface="Symbol" pitchFamily="18" charset="2"/>
              </a:rPr>
              <a:t> Bit zirkulieren.</a:t>
            </a:r>
          </a:p>
          <a:p>
            <a:pPr eaLnBrk="1" hangingPunct="1"/>
            <a:endParaRPr lang="de-DE" altLang="de-DE" sz="2100" smtClean="0"/>
          </a:p>
          <a:p>
            <a:pPr eaLnBrk="1" hangingPunct="1"/>
            <a:endParaRPr lang="de-DE" altLang="de-DE" sz="2100" smtClean="0"/>
          </a:p>
        </p:txBody>
      </p:sp>
      <p:sp>
        <p:nvSpPr>
          <p:cNvPr id="17415" name="Rectangle 5"/>
          <p:cNvSpPr>
            <a:spLocks noChangeArrowheads="1"/>
          </p:cNvSpPr>
          <p:nvPr/>
        </p:nvSpPr>
        <p:spPr bwMode="auto">
          <a:xfrm>
            <a:off x="0" y="3195638"/>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17416" name="Object 7"/>
          <p:cNvGraphicFramePr>
            <a:graphicFrameLocks noGrp="1" noChangeAspect="1"/>
          </p:cNvGraphicFramePr>
          <p:nvPr>
            <p:ph sz="half" idx="2"/>
          </p:nvPr>
        </p:nvGraphicFramePr>
        <p:xfrm>
          <a:off x="1382713" y="4789488"/>
          <a:ext cx="8856662" cy="2378075"/>
        </p:xfrm>
        <a:graphic>
          <a:graphicData uri="http://schemas.openxmlformats.org/presentationml/2006/ole">
            <mc:AlternateContent xmlns:mc="http://schemas.openxmlformats.org/markup-compatibility/2006">
              <mc:Choice xmlns:v="urn:schemas-microsoft-com:vml" Requires="v">
                <p:oleObj spid="_x0000_s17434" name="Visio" r:id="rId3" imgW="7881712" imgH="2116769" progId="Visio.Drawing.11">
                  <p:embed/>
                </p:oleObj>
              </mc:Choice>
              <mc:Fallback>
                <p:oleObj name="Visio" r:id="rId3" imgW="7881712" imgH="2116769"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4789488"/>
                        <a:ext cx="8856662" cy="237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3113" name="AutoShape 9"/>
          <p:cNvSpPr>
            <a:spLocks noChangeArrowheads="1"/>
          </p:cNvSpPr>
          <p:nvPr/>
        </p:nvSpPr>
        <p:spPr bwMode="auto">
          <a:xfrm>
            <a:off x="158750" y="5149850"/>
            <a:ext cx="2376488" cy="360363"/>
          </a:xfrm>
          <a:prstGeom prst="wedgeRoundRectCallout">
            <a:avLst>
              <a:gd name="adj1" fmla="val 75583"/>
              <a:gd name="adj2" fmla="val -7269"/>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Signalrückführung</a:t>
            </a:r>
          </a:p>
        </p:txBody>
      </p:sp>
      <p:sp>
        <p:nvSpPr>
          <p:cNvPr id="303114" name="AutoShape 10"/>
          <p:cNvSpPr>
            <a:spLocks noChangeArrowheads="1"/>
          </p:cNvSpPr>
          <p:nvPr/>
        </p:nvSpPr>
        <p:spPr bwMode="auto">
          <a:xfrm>
            <a:off x="158750" y="5797550"/>
            <a:ext cx="2376488" cy="576263"/>
          </a:xfrm>
          <a:prstGeom prst="wedgeRoundRectCallout">
            <a:avLst>
              <a:gd name="adj1" fmla="val 103509"/>
              <a:gd name="adj2" fmla="val -51931"/>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Initialisierung des zirkulierenden Bits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3113"/>
                                        </p:tgtEl>
                                        <p:attrNameLst>
                                          <p:attrName>style.visibility</p:attrName>
                                        </p:attrNameLst>
                                      </p:cBhvr>
                                      <p:to>
                                        <p:strVal val="visible"/>
                                      </p:to>
                                    </p:set>
                                    <p:animEffect transition="in" filter="blinds(horizontal)">
                                      <p:cBhvr>
                                        <p:cTn id="7" dur="500"/>
                                        <p:tgtEl>
                                          <p:spTgt spid="3031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3114"/>
                                        </p:tgtEl>
                                        <p:attrNameLst>
                                          <p:attrName>style.visibility</p:attrName>
                                        </p:attrNameLst>
                                      </p:cBhvr>
                                      <p:to>
                                        <p:strVal val="visible"/>
                                      </p:to>
                                    </p:set>
                                    <p:animEffect transition="in" filter="blinds(horizontal)">
                                      <p:cBhvr>
                                        <p:cTn id="12" dur="500"/>
                                        <p:tgtEl>
                                          <p:spTgt spid="303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3" grpId="0" animBg="1"/>
      <p:bldP spid="303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umsplatzhalter 3"/>
          <p:cNvSpPr>
            <a:spLocks noGrp="1"/>
          </p:cNvSpPr>
          <p:nvPr>
            <p:ph type="dt" sz="quarter" idx="10"/>
          </p:nvPr>
        </p:nvSpPr>
        <p:spPr/>
        <p:txBody>
          <a:bodyPr/>
          <a:lstStyle/>
          <a:p>
            <a:pPr defTabSz="995363">
              <a:defRPr/>
            </a:pPr>
            <a:fld id="{338D44BB-E014-47B9-AA43-61C2A43C9CBC}" type="datetime1">
              <a:rPr lang="de-DE">
                <a:latin typeface="+mn-lt"/>
              </a:rPr>
              <a:pPr defTabSz="995363">
                <a:defRPr/>
              </a:pPr>
              <a:t>15.01.2019</a:t>
            </a:fld>
            <a:endParaRPr lang="de-DE">
              <a:latin typeface="+mn-lt"/>
            </a:endParaRPr>
          </a:p>
        </p:txBody>
      </p:sp>
      <p:sp>
        <p:nvSpPr>
          <p:cNvPr id="11"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12" name="Foliennummernplatzhalter 5"/>
          <p:cNvSpPr>
            <a:spLocks noGrp="1"/>
          </p:cNvSpPr>
          <p:nvPr>
            <p:ph type="sldNum" sz="quarter" idx="12"/>
          </p:nvPr>
        </p:nvSpPr>
        <p:spPr/>
        <p:txBody>
          <a:bodyPr/>
          <a:lstStyle/>
          <a:p>
            <a:pPr defTabSz="995363">
              <a:defRPr/>
            </a:pPr>
            <a:fld id="{B38236AF-1561-4AA9-883C-6673BA9873BA}" type="slidenum">
              <a:rPr lang="en-US">
                <a:latin typeface="+mn-lt"/>
              </a:rPr>
              <a:pPr defTabSz="995363">
                <a:defRPr/>
              </a:pPr>
              <a:t>12</a:t>
            </a:fld>
            <a:endParaRPr lang="de-DE">
              <a:latin typeface="Times New Roman" pitchFamily="18" charset="0"/>
            </a:endParaRPr>
          </a:p>
        </p:txBody>
      </p:sp>
      <p:sp>
        <p:nvSpPr>
          <p:cNvPr id="304130" name="Rectangle 2"/>
          <p:cNvSpPr>
            <a:spLocks noGrp="1" noChangeArrowheads="1"/>
          </p:cNvSpPr>
          <p:nvPr>
            <p:ph type="title"/>
          </p:nvPr>
        </p:nvSpPr>
        <p:spPr>
          <a:xfrm>
            <a:off x="230188" y="1189038"/>
            <a:ext cx="10212387" cy="622300"/>
          </a:xfrm>
        </p:spPr>
        <p:txBody>
          <a:bodyPr/>
          <a:lstStyle/>
          <a:p>
            <a:pPr eaLnBrk="1" hangingPunct="1">
              <a:defRPr/>
            </a:pPr>
            <a:r>
              <a:rPr lang="de-DE" smtClean="0"/>
              <a:t>VHDL-Code des Ringzählers</a:t>
            </a:r>
          </a:p>
        </p:txBody>
      </p:sp>
      <p:sp>
        <p:nvSpPr>
          <p:cNvPr id="18438" name="Rectangle 4"/>
          <p:cNvSpPr>
            <a:spLocks noChangeArrowheads="1"/>
          </p:cNvSpPr>
          <p:nvPr/>
        </p:nvSpPr>
        <p:spPr bwMode="auto">
          <a:xfrm>
            <a:off x="0" y="3195638"/>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8439" name="Text Box 10"/>
          <p:cNvSpPr txBox="1">
            <a:spLocks noChangeArrowheads="1"/>
          </p:cNvSpPr>
          <p:nvPr/>
        </p:nvSpPr>
        <p:spPr bwMode="auto">
          <a:xfrm>
            <a:off x="519113" y="1765300"/>
            <a:ext cx="9648825" cy="4616450"/>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GB" altLang="de-DE" sz="1400" b="1">
                <a:latin typeface="Courier New" pitchFamily="49" charset="0"/>
              </a:rPr>
              <a:t>entity</a:t>
            </a:r>
            <a:r>
              <a:rPr lang="en-GB" altLang="de-DE" sz="1400">
                <a:latin typeface="Courier New" pitchFamily="49" charset="0"/>
              </a:rPr>
              <a:t> RING_CTR </a:t>
            </a:r>
            <a:r>
              <a:rPr lang="en-GB" altLang="de-DE" sz="1400" b="1">
                <a:latin typeface="Courier New" pitchFamily="49" charset="0"/>
              </a:rPr>
              <a:t>is</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port</a:t>
            </a:r>
            <a:r>
              <a:rPr lang="en-GB" altLang="de-DE" sz="1400">
                <a:latin typeface="Courier New" pitchFamily="49" charset="0"/>
              </a:rPr>
              <a:t>( CLK, RESET : </a:t>
            </a:r>
            <a:r>
              <a:rPr lang="en-GB" altLang="de-DE" sz="1400" b="1">
                <a:latin typeface="Courier New" pitchFamily="49" charset="0"/>
              </a:rPr>
              <a:t>in</a:t>
            </a:r>
            <a:r>
              <a:rPr lang="en-GB" altLang="de-DE" sz="1400">
                <a:latin typeface="Courier New" pitchFamily="49" charset="0"/>
              </a:rPr>
              <a:t> bit;</a:t>
            </a:r>
          </a:p>
          <a:p>
            <a:pPr algn="l"/>
            <a:r>
              <a:rPr lang="en-GB" altLang="de-DE" sz="1400">
                <a:latin typeface="Courier New" pitchFamily="49" charset="0"/>
              </a:rPr>
              <a:t>         Q : </a:t>
            </a:r>
            <a:r>
              <a:rPr lang="en-GB" altLang="de-DE" sz="1400" b="1">
                <a:latin typeface="Courier New" pitchFamily="49" charset="0"/>
              </a:rPr>
              <a:t>out</a:t>
            </a:r>
            <a:r>
              <a:rPr lang="en-GB" altLang="de-DE" sz="1400">
                <a:latin typeface="Courier New" pitchFamily="49" charset="0"/>
              </a:rPr>
              <a:t> bit_vector(3 </a:t>
            </a:r>
            <a:r>
              <a:rPr lang="en-GB" altLang="de-DE" sz="1400" b="1">
                <a:latin typeface="Courier New" pitchFamily="49" charset="0"/>
              </a:rPr>
              <a:t>downto</a:t>
            </a:r>
            <a:r>
              <a:rPr lang="en-GB" altLang="de-DE" sz="1400">
                <a:latin typeface="Courier New" pitchFamily="49" charset="0"/>
              </a:rPr>
              <a:t> 0)</a:t>
            </a:r>
          </a:p>
          <a:p>
            <a:pPr algn="l"/>
            <a:r>
              <a:rPr lang="en-GB" altLang="de-DE" sz="1400">
                <a:latin typeface="Courier New" pitchFamily="49" charset="0"/>
              </a:rPr>
              <a:t>         );</a:t>
            </a:r>
            <a:endParaRPr lang="en-GB" altLang="de-DE" sz="1400" b="1">
              <a:latin typeface="Courier New" pitchFamily="49" charset="0"/>
            </a:endParaRPr>
          </a:p>
          <a:p>
            <a:pPr algn="l"/>
            <a:r>
              <a:rPr lang="en-GB" altLang="de-DE" sz="1400" b="1">
                <a:latin typeface="Courier New" pitchFamily="49" charset="0"/>
              </a:rPr>
              <a:t>end</a:t>
            </a:r>
            <a:r>
              <a:rPr lang="en-GB" altLang="de-DE" sz="1400">
                <a:latin typeface="Courier New" pitchFamily="49" charset="0"/>
              </a:rPr>
              <a:t> RING_CTR;</a:t>
            </a:r>
            <a:endParaRPr lang="en-GB" altLang="de-DE" sz="1400" b="1">
              <a:latin typeface="Courier New" pitchFamily="49" charset="0"/>
            </a:endParaRPr>
          </a:p>
          <a:p>
            <a:pPr algn="l"/>
            <a:r>
              <a:rPr lang="en-GB" altLang="de-DE" sz="1400" b="1">
                <a:latin typeface="Courier New" pitchFamily="49" charset="0"/>
              </a:rPr>
              <a:t>architecture</a:t>
            </a:r>
            <a:r>
              <a:rPr lang="en-GB" altLang="de-DE" sz="1400">
                <a:latin typeface="Courier New" pitchFamily="49" charset="0"/>
              </a:rPr>
              <a:t> VERHALTEN </a:t>
            </a:r>
            <a:r>
              <a:rPr lang="en-GB" altLang="de-DE" sz="1400" b="1">
                <a:latin typeface="Courier New" pitchFamily="49" charset="0"/>
              </a:rPr>
              <a:t>of</a:t>
            </a:r>
            <a:r>
              <a:rPr lang="en-GB" altLang="de-DE" sz="1400">
                <a:latin typeface="Courier New" pitchFamily="49" charset="0"/>
              </a:rPr>
              <a:t> RING_CTR </a:t>
            </a:r>
            <a:r>
              <a:rPr lang="en-GB" altLang="de-DE" sz="1400" b="1">
                <a:latin typeface="Courier New" pitchFamily="49" charset="0"/>
              </a:rPr>
              <a:t>is</a:t>
            </a:r>
          </a:p>
          <a:p>
            <a:pPr algn="l"/>
            <a:r>
              <a:rPr lang="en-GB" altLang="de-DE" sz="1400" b="1">
                <a:latin typeface="Courier New" pitchFamily="49" charset="0"/>
              </a:rPr>
              <a:t>signal</a:t>
            </a:r>
            <a:r>
              <a:rPr lang="en-GB" altLang="de-DE" sz="1400">
                <a:latin typeface="Courier New" pitchFamily="49" charset="0"/>
              </a:rPr>
              <a:t> QINT: bit_vector(3 </a:t>
            </a:r>
            <a:r>
              <a:rPr lang="en-GB" altLang="de-DE" sz="1400" b="1">
                <a:latin typeface="Courier New" pitchFamily="49" charset="0"/>
              </a:rPr>
              <a:t>downto</a:t>
            </a:r>
            <a:r>
              <a:rPr lang="en-GB" altLang="de-DE" sz="1400">
                <a:latin typeface="Courier New" pitchFamily="49" charset="0"/>
              </a:rPr>
              <a:t> 0);</a:t>
            </a:r>
            <a:endParaRPr lang="en-GB" altLang="de-DE" sz="1400" b="1">
              <a:latin typeface="Courier New" pitchFamily="49" charset="0"/>
            </a:endParaRPr>
          </a:p>
          <a:p>
            <a:pPr algn="l"/>
            <a:r>
              <a:rPr lang="en-GB" altLang="de-DE" sz="1400" b="1">
                <a:latin typeface="Courier New" pitchFamily="49" charset="0"/>
              </a:rPr>
              <a:t>signal</a:t>
            </a:r>
            <a:r>
              <a:rPr lang="en-GB" altLang="de-DE" sz="1400">
                <a:latin typeface="Courier New" pitchFamily="49" charset="0"/>
              </a:rPr>
              <a:t> SERIAL_FEEDBACK : bit;</a:t>
            </a:r>
            <a:endParaRPr lang="en-GB" altLang="de-DE" sz="1400" b="1">
              <a:latin typeface="Courier New" pitchFamily="49" charset="0"/>
            </a:endParaRPr>
          </a:p>
          <a:p>
            <a:pPr algn="l"/>
            <a:r>
              <a:rPr lang="en-GB" altLang="de-DE" sz="1400" b="1">
                <a:latin typeface="Courier New" pitchFamily="49" charset="0"/>
              </a:rPr>
              <a:t>signal</a:t>
            </a:r>
            <a:r>
              <a:rPr lang="en-GB" altLang="de-DE" sz="1400">
                <a:latin typeface="Courier New" pitchFamily="49" charset="0"/>
              </a:rPr>
              <a:t> D: bit_vector(3 </a:t>
            </a:r>
            <a:r>
              <a:rPr lang="en-GB" altLang="de-DE" sz="1400" b="1">
                <a:latin typeface="Courier New" pitchFamily="49" charset="0"/>
              </a:rPr>
              <a:t>downto</a:t>
            </a:r>
            <a:r>
              <a:rPr lang="en-GB" altLang="de-DE" sz="1400">
                <a:latin typeface="Courier New" pitchFamily="49" charset="0"/>
              </a:rPr>
              <a:t> 0) := "0001";</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P1: </a:t>
            </a:r>
            <a:r>
              <a:rPr lang="en-GB" altLang="de-DE" sz="1400" b="1">
                <a:latin typeface="Courier New" pitchFamily="49" charset="0"/>
              </a:rPr>
              <a:t>process</a:t>
            </a:r>
            <a:r>
              <a:rPr lang="en-GB" altLang="de-DE" sz="1400">
                <a:latin typeface="Courier New" pitchFamily="49" charset="0"/>
              </a:rPr>
              <a:t>(CLK, RESET)</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RESET = '1'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QINT &lt;= D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elsif</a:t>
            </a:r>
            <a:r>
              <a:rPr lang="en-GB" altLang="de-DE" sz="1400">
                <a:latin typeface="Courier New" pitchFamily="49" charset="0"/>
              </a:rPr>
              <a:t> CLK='1' </a:t>
            </a:r>
            <a:r>
              <a:rPr lang="en-GB" altLang="de-DE" sz="1400" b="1">
                <a:latin typeface="Courier New" pitchFamily="49" charset="0"/>
              </a:rPr>
              <a:t>and</a:t>
            </a:r>
            <a:r>
              <a:rPr lang="en-GB" altLang="de-DE" sz="1400">
                <a:latin typeface="Courier New" pitchFamily="49" charset="0"/>
              </a:rPr>
              <a:t> CLK'event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QINT &lt;= QINT(2 </a:t>
            </a:r>
            <a:r>
              <a:rPr lang="en-GB" altLang="de-DE" sz="1400" b="1">
                <a:latin typeface="Courier New" pitchFamily="49" charset="0"/>
              </a:rPr>
              <a:t>downto</a:t>
            </a:r>
            <a:r>
              <a:rPr lang="en-GB" altLang="de-DE" sz="1400">
                <a:latin typeface="Courier New" pitchFamily="49" charset="0"/>
              </a:rPr>
              <a:t> 0) &amp; SERIAL_FEEDBACK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endParaRPr lang="en-GB" altLang="de-DE" sz="1400" b="1">
              <a:latin typeface="Courier New" pitchFamily="49" charset="0"/>
            </a:endParaRPr>
          </a:p>
          <a:p>
            <a:pPr algn="l"/>
            <a:r>
              <a:rPr lang="en-GB" altLang="de-DE" sz="1400" b="1">
                <a:latin typeface="Courier New" pitchFamily="49" charset="0"/>
              </a:rPr>
              <a:t>end process</a:t>
            </a:r>
            <a:r>
              <a:rPr lang="en-GB" altLang="de-DE" sz="1400">
                <a:latin typeface="Courier New" pitchFamily="49" charset="0"/>
              </a:rPr>
              <a:t> P1;</a:t>
            </a:r>
            <a:endParaRPr lang="de-DE" altLang="de-DE" sz="1400">
              <a:latin typeface="Courier New" pitchFamily="49" charset="0"/>
            </a:endParaRPr>
          </a:p>
          <a:p>
            <a:pPr algn="l"/>
            <a:r>
              <a:rPr lang="de-DE" altLang="de-DE" sz="1400">
                <a:latin typeface="Courier New" pitchFamily="49" charset="0"/>
              </a:rPr>
              <a:t>SERIAL_FEEDBACK &lt;= QINT(3); </a:t>
            </a:r>
            <a:r>
              <a:rPr lang="de-DE" altLang="de-DE" sz="1400" b="1">
                <a:latin typeface="Courier New" pitchFamily="49" charset="0"/>
              </a:rPr>
              <a:t>-- zyklische Rückkopplung</a:t>
            </a:r>
            <a:endParaRPr lang="de-DE" altLang="de-DE" sz="1400">
              <a:latin typeface="Courier New" pitchFamily="49" charset="0"/>
            </a:endParaRPr>
          </a:p>
          <a:p>
            <a:pPr algn="l"/>
            <a:r>
              <a:rPr lang="de-DE" altLang="de-DE" sz="1400">
                <a:latin typeface="Courier New" pitchFamily="49" charset="0"/>
              </a:rPr>
              <a:t>Q &lt;= QINT;            </a:t>
            </a:r>
            <a:r>
              <a:rPr lang="de-DE" altLang="de-DE" sz="1400" b="1">
                <a:latin typeface="Courier New" pitchFamily="49" charset="0"/>
              </a:rPr>
              <a:t>-- Kopie als Ausgangssignal</a:t>
            </a:r>
          </a:p>
          <a:p>
            <a:pPr algn="l"/>
            <a:r>
              <a:rPr lang="de-DE" altLang="de-DE" sz="1400" b="1">
                <a:latin typeface="Courier New" pitchFamily="49" charset="0"/>
              </a:rPr>
              <a:t>end</a:t>
            </a:r>
            <a:r>
              <a:rPr lang="de-DE" altLang="de-DE" sz="1400">
                <a:latin typeface="Courier New" pitchFamily="49" charset="0"/>
              </a:rPr>
              <a:t> VERHALTEN;</a:t>
            </a:r>
          </a:p>
        </p:txBody>
      </p:sp>
      <p:sp>
        <p:nvSpPr>
          <p:cNvPr id="304139" name="AutoShape 11"/>
          <p:cNvSpPr>
            <a:spLocks noChangeArrowheads="1"/>
          </p:cNvSpPr>
          <p:nvPr/>
        </p:nvSpPr>
        <p:spPr bwMode="auto">
          <a:xfrm>
            <a:off x="5775325" y="4429125"/>
            <a:ext cx="2376488" cy="360363"/>
          </a:xfrm>
          <a:prstGeom prst="wedgeRoundRectCallout">
            <a:avLst>
              <a:gd name="adj1" fmla="val -120407"/>
              <a:gd name="adj2" fmla="val 119602"/>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Links-SRG</a:t>
            </a:r>
          </a:p>
        </p:txBody>
      </p:sp>
      <p:sp>
        <p:nvSpPr>
          <p:cNvPr id="304140" name="AutoShape 12"/>
          <p:cNvSpPr>
            <a:spLocks noChangeArrowheads="1"/>
          </p:cNvSpPr>
          <p:nvPr/>
        </p:nvSpPr>
        <p:spPr bwMode="auto">
          <a:xfrm>
            <a:off x="5919788" y="3133725"/>
            <a:ext cx="2663825" cy="360363"/>
          </a:xfrm>
          <a:prstGeom prst="wedgeRoundRectCallout">
            <a:avLst>
              <a:gd name="adj1" fmla="val -78426"/>
              <a:gd name="adj2" fmla="val 109032"/>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Initialisierungsmuster</a:t>
            </a:r>
          </a:p>
        </p:txBody>
      </p:sp>
      <p:sp>
        <p:nvSpPr>
          <p:cNvPr id="304141" name="AutoShape 13"/>
          <p:cNvSpPr>
            <a:spLocks noChangeArrowheads="1"/>
          </p:cNvSpPr>
          <p:nvPr/>
        </p:nvSpPr>
        <p:spPr bwMode="auto">
          <a:xfrm>
            <a:off x="4335463" y="5510213"/>
            <a:ext cx="4103687" cy="360362"/>
          </a:xfrm>
          <a:prstGeom prst="wedgeRoundRectCallout">
            <a:avLst>
              <a:gd name="adj1" fmla="val -85898"/>
              <a:gd name="adj2" fmla="val 14319"/>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 Zyklische Rückkopplung des MSB</a:t>
            </a:r>
          </a:p>
        </p:txBody>
      </p:sp>
      <p:sp>
        <p:nvSpPr>
          <p:cNvPr id="18443" name="Rectangle 15"/>
          <p:cNvSpPr>
            <a:spLocks noChangeArrowheads="1"/>
          </p:cNvSpPr>
          <p:nvPr/>
        </p:nvSpPr>
        <p:spPr bwMode="auto">
          <a:xfrm>
            <a:off x="0" y="306070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304144" name="AutoShape 16"/>
          <p:cNvSpPr>
            <a:spLocks noChangeArrowheads="1"/>
          </p:cNvSpPr>
          <p:nvPr/>
        </p:nvSpPr>
        <p:spPr bwMode="auto">
          <a:xfrm>
            <a:off x="5272088" y="2628900"/>
            <a:ext cx="3024187" cy="360363"/>
          </a:xfrm>
          <a:prstGeom prst="wedgeRoundRectCallout">
            <a:avLst>
              <a:gd name="adj1" fmla="val -120287"/>
              <a:gd name="adj2" fmla="val 157046"/>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Serielles Eingangssignal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39"/>
                                        </p:tgtEl>
                                        <p:attrNameLst>
                                          <p:attrName>style.visibility</p:attrName>
                                        </p:attrNameLst>
                                      </p:cBhvr>
                                      <p:to>
                                        <p:strVal val="visible"/>
                                      </p:to>
                                    </p:set>
                                    <p:animEffect transition="in" filter="blinds(horizontal)">
                                      <p:cBhvr>
                                        <p:cTn id="7" dur="500"/>
                                        <p:tgtEl>
                                          <p:spTgt spid="304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4144"/>
                                        </p:tgtEl>
                                        <p:attrNameLst>
                                          <p:attrName>style.visibility</p:attrName>
                                        </p:attrNameLst>
                                      </p:cBhvr>
                                      <p:to>
                                        <p:strVal val="visible"/>
                                      </p:to>
                                    </p:set>
                                    <p:animEffect transition="in" filter="blinds(horizontal)">
                                      <p:cBhvr>
                                        <p:cTn id="12" dur="500"/>
                                        <p:tgtEl>
                                          <p:spTgt spid="3041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4140"/>
                                        </p:tgtEl>
                                        <p:attrNameLst>
                                          <p:attrName>style.visibility</p:attrName>
                                        </p:attrNameLst>
                                      </p:cBhvr>
                                      <p:to>
                                        <p:strVal val="visible"/>
                                      </p:to>
                                    </p:set>
                                    <p:animEffect transition="in" filter="blinds(horizontal)">
                                      <p:cBhvr>
                                        <p:cTn id="17" dur="500"/>
                                        <p:tgtEl>
                                          <p:spTgt spid="3041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4141"/>
                                        </p:tgtEl>
                                        <p:attrNameLst>
                                          <p:attrName>style.visibility</p:attrName>
                                        </p:attrNameLst>
                                      </p:cBhvr>
                                      <p:to>
                                        <p:strVal val="visible"/>
                                      </p:to>
                                    </p:set>
                                    <p:animEffect transition="in" filter="blinds(horizontal)">
                                      <p:cBhvr>
                                        <p:cTn id="22" dur="500"/>
                                        <p:tgtEl>
                                          <p:spTgt spid="304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9" grpId="0" animBg="1"/>
      <p:bldP spid="304140" grpId="0" animBg="1"/>
      <p:bldP spid="304141" grpId="0" animBg="1"/>
      <p:bldP spid="3041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3"/>
          <p:cNvSpPr>
            <a:spLocks noGrp="1"/>
          </p:cNvSpPr>
          <p:nvPr>
            <p:ph type="dt" sz="quarter" idx="10"/>
          </p:nvPr>
        </p:nvSpPr>
        <p:spPr/>
        <p:txBody>
          <a:bodyPr/>
          <a:lstStyle/>
          <a:p>
            <a:pPr defTabSz="995363">
              <a:defRPr/>
            </a:pPr>
            <a:fld id="{002F359C-8139-4D94-9558-1761E50D1833}" type="datetime1">
              <a:rPr lang="de-DE">
                <a:latin typeface="+mn-lt"/>
              </a:rPr>
              <a:pPr defTabSz="995363">
                <a:defRPr/>
              </a:pPr>
              <a:t>15.01.2019</a:t>
            </a:fld>
            <a:endParaRPr lang="de-DE">
              <a:latin typeface="+mn-lt"/>
            </a:endParaRPr>
          </a:p>
        </p:txBody>
      </p:sp>
      <p:sp>
        <p:nvSpPr>
          <p:cNvPr id="7"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8" name="Foliennummernplatzhalter 5"/>
          <p:cNvSpPr>
            <a:spLocks noGrp="1"/>
          </p:cNvSpPr>
          <p:nvPr>
            <p:ph type="sldNum" sz="quarter" idx="12"/>
          </p:nvPr>
        </p:nvSpPr>
        <p:spPr/>
        <p:txBody>
          <a:bodyPr/>
          <a:lstStyle/>
          <a:p>
            <a:pPr defTabSz="995363">
              <a:defRPr/>
            </a:pPr>
            <a:fld id="{0E111CF8-F1AF-4B08-9A2F-2D22A815C70F}" type="slidenum">
              <a:rPr lang="en-US">
                <a:latin typeface="+mn-lt"/>
              </a:rPr>
              <a:pPr defTabSz="995363">
                <a:defRPr/>
              </a:pPr>
              <a:t>13</a:t>
            </a:fld>
            <a:endParaRPr lang="de-DE">
              <a:latin typeface="Times New Roman" pitchFamily="18" charset="0"/>
            </a:endParaRPr>
          </a:p>
        </p:txBody>
      </p:sp>
      <p:sp>
        <p:nvSpPr>
          <p:cNvPr id="306178" name="Rectangle 2"/>
          <p:cNvSpPr>
            <a:spLocks noGrp="1" noChangeArrowheads="1"/>
          </p:cNvSpPr>
          <p:nvPr>
            <p:ph type="title"/>
          </p:nvPr>
        </p:nvSpPr>
        <p:spPr>
          <a:xfrm>
            <a:off x="227013" y="252413"/>
            <a:ext cx="10212387" cy="622300"/>
          </a:xfrm>
        </p:spPr>
        <p:txBody>
          <a:bodyPr/>
          <a:lstStyle/>
          <a:p>
            <a:pPr eaLnBrk="1" hangingPunct="1">
              <a:defRPr/>
            </a:pPr>
            <a:r>
              <a:rPr lang="de-DE" smtClean="0"/>
              <a:t>VHDL-Simulation des Ringzählers</a:t>
            </a:r>
          </a:p>
        </p:txBody>
      </p:sp>
      <p:sp>
        <p:nvSpPr>
          <p:cNvPr id="19462" name="Rectangle 5"/>
          <p:cNvSpPr>
            <a:spLocks noChangeArrowheads="1"/>
          </p:cNvSpPr>
          <p:nvPr/>
        </p:nvSpPr>
        <p:spPr bwMode="auto">
          <a:xfrm>
            <a:off x="0" y="3057525"/>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19463" name="Object 4"/>
          <p:cNvGraphicFramePr>
            <a:graphicFrameLocks noChangeAspect="1"/>
          </p:cNvGraphicFramePr>
          <p:nvPr/>
        </p:nvGraphicFramePr>
        <p:xfrm>
          <a:off x="950913" y="1693863"/>
          <a:ext cx="9001125" cy="2747962"/>
        </p:xfrm>
        <a:graphic>
          <a:graphicData uri="http://schemas.openxmlformats.org/presentationml/2006/ole">
            <mc:AlternateContent xmlns:mc="http://schemas.openxmlformats.org/markup-compatibility/2006">
              <mc:Choice xmlns:v="urn:schemas-microsoft-com:vml" Requires="v">
                <p:oleObj spid="_x0000_s19480" name="Visio" r:id="rId3" imgW="5532813" imgH="1691474" progId="Visio.Drawing.11">
                  <p:embed/>
                </p:oleObj>
              </mc:Choice>
              <mc:Fallback>
                <p:oleObj name="Visio" r:id="rId3" imgW="5532813" imgH="1691474"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913" y="1693863"/>
                        <a:ext cx="90011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4" name="Rectangle 6"/>
          <p:cNvSpPr>
            <a:spLocks noGrp="1" noChangeArrowheads="1"/>
          </p:cNvSpPr>
          <p:nvPr>
            <p:ph type="body" sz="half" idx="1"/>
          </p:nvPr>
        </p:nvSpPr>
        <p:spPr>
          <a:xfrm>
            <a:off x="447675" y="4718050"/>
            <a:ext cx="9725025" cy="3168650"/>
          </a:xfrm>
          <a:noFill/>
        </p:spPr>
        <p:txBody>
          <a:bodyPr/>
          <a:lstStyle/>
          <a:p>
            <a:pPr eaLnBrk="1" hangingPunct="1"/>
            <a:r>
              <a:rPr lang="de-DE" altLang="de-DE" sz="1900" smtClean="0"/>
              <a:t>Der RESET bei t = 0 setzt nur das LSB.</a:t>
            </a:r>
          </a:p>
          <a:p>
            <a:pPr eaLnBrk="1" hangingPunct="1"/>
            <a:r>
              <a:rPr lang="de-DE" altLang="de-DE" sz="1900" smtClean="0"/>
              <a:t>Bis t = 500 ns zirkuliert genau ein Bit.</a:t>
            </a:r>
          </a:p>
          <a:p>
            <a:pPr eaLnBrk="1" hangingPunct="1"/>
            <a:r>
              <a:rPr lang="de-DE" altLang="de-DE" sz="1900" smtClean="0"/>
              <a:t>Bei t = 520 ns wird ein fehlerhaftes Bitmuster simuliert: Durch eine externe Störung sind plötzlich zwei Bit gesetzt (0x3) </a:t>
            </a:r>
            <a:r>
              <a:rPr lang="de-DE" altLang="de-DE" sz="1900" smtClean="0">
                <a:sym typeface="Symbol" pitchFamily="18" charset="2"/>
              </a:rPr>
              <a:t> Ohne Korrekturschaltnetz kommt der Zähler niemals in seinen normalen Zyklus zurück !</a:t>
            </a:r>
            <a:endParaRPr lang="de-DE" altLang="de-DE" sz="210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4"/>
          <p:cNvSpPr>
            <a:spLocks noGrp="1"/>
          </p:cNvSpPr>
          <p:nvPr>
            <p:ph type="dt" sz="quarter" idx="10"/>
          </p:nvPr>
        </p:nvSpPr>
        <p:spPr/>
        <p:txBody>
          <a:bodyPr/>
          <a:lstStyle/>
          <a:p>
            <a:pPr defTabSz="995363">
              <a:defRPr/>
            </a:pPr>
            <a:fld id="{69FE64AC-AB4A-4EBF-8E58-D6D16869950D}" type="datetime1">
              <a:rPr lang="de-DE">
                <a:latin typeface="+mn-lt"/>
              </a:rPr>
              <a:pPr defTabSz="995363">
                <a:defRPr/>
              </a:pPr>
              <a:t>15.01.2019</a:t>
            </a:fld>
            <a:endParaRPr lang="de-DE">
              <a:latin typeface="+mn-lt"/>
            </a:endParaRPr>
          </a:p>
        </p:txBody>
      </p:sp>
      <p:sp>
        <p:nvSpPr>
          <p:cNvPr id="7" name="Fußzeilenplatzhalter 5"/>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8" name="Foliennummernplatzhalter 6"/>
          <p:cNvSpPr>
            <a:spLocks noGrp="1"/>
          </p:cNvSpPr>
          <p:nvPr>
            <p:ph type="sldNum" sz="quarter" idx="12"/>
          </p:nvPr>
        </p:nvSpPr>
        <p:spPr/>
        <p:txBody>
          <a:bodyPr/>
          <a:lstStyle/>
          <a:p>
            <a:pPr defTabSz="995363">
              <a:defRPr/>
            </a:pPr>
            <a:fld id="{48CDD302-975A-4CA7-AB5A-6C743BEE4233}" type="slidenum">
              <a:rPr lang="en-US">
                <a:latin typeface="+mn-lt"/>
              </a:rPr>
              <a:pPr defTabSz="995363">
                <a:defRPr/>
              </a:pPr>
              <a:t>14</a:t>
            </a:fld>
            <a:endParaRPr lang="de-DE">
              <a:latin typeface="Times New Roman" pitchFamily="18" charset="0"/>
            </a:endParaRPr>
          </a:p>
        </p:txBody>
      </p:sp>
      <p:sp>
        <p:nvSpPr>
          <p:cNvPr id="307202" name="Rectangle 2"/>
          <p:cNvSpPr>
            <a:spLocks noGrp="1" noChangeArrowheads="1"/>
          </p:cNvSpPr>
          <p:nvPr>
            <p:ph type="title"/>
          </p:nvPr>
        </p:nvSpPr>
        <p:spPr/>
        <p:txBody>
          <a:bodyPr/>
          <a:lstStyle/>
          <a:p>
            <a:pPr eaLnBrk="1" hangingPunct="1">
              <a:defRPr/>
            </a:pPr>
            <a:r>
              <a:rPr lang="de-DE" smtClean="0"/>
              <a:t>Vollständiges Zustandsdiagramm des Ringzählers</a:t>
            </a:r>
          </a:p>
        </p:txBody>
      </p:sp>
      <p:sp>
        <p:nvSpPr>
          <p:cNvPr id="16390" name="Rectangle 6"/>
          <p:cNvSpPr>
            <a:spLocks noGrp="1" noChangeArrowheads="1"/>
          </p:cNvSpPr>
          <p:nvPr>
            <p:ph type="body" sz="half" idx="1"/>
          </p:nvPr>
        </p:nvSpPr>
        <p:spPr>
          <a:xfrm>
            <a:off x="590550" y="5365750"/>
            <a:ext cx="9952038" cy="5397500"/>
          </a:xfrm>
        </p:spPr>
        <p:txBody>
          <a:bodyPr/>
          <a:lstStyle/>
          <a:p>
            <a:pPr eaLnBrk="1" hangingPunct="1">
              <a:defRPr/>
            </a:pPr>
            <a:r>
              <a:rPr lang="de-DE" sz="1600" dirty="0" smtClean="0"/>
              <a:t>Sechs völlig voneinander unabhängige geschlossene Zyklen!</a:t>
            </a:r>
          </a:p>
          <a:p>
            <a:pPr eaLnBrk="1" hangingPunct="1">
              <a:defRPr/>
            </a:pPr>
            <a:r>
              <a:rPr lang="de-DE" sz="1600" dirty="0" smtClean="0"/>
              <a:t>Nur ein Zyklus enthält genau ein gesetztes Bit.</a:t>
            </a:r>
          </a:p>
          <a:p>
            <a:pPr eaLnBrk="1" hangingPunct="1">
              <a:defRPr/>
            </a:pPr>
            <a:r>
              <a:rPr lang="de-DE" sz="1600" dirty="0" smtClean="0"/>
              <a:t>Für vier Zustände werden vier DFF benötigt </a:t>
            </a:r>
            <a:r>
              <a:rPr lang="de-DE" sz="1600" dirty="0" smtClean="0">
                <a:sym typeface="Symbol" pitchFamily="18" charset="2"/>
              </a:rPr>
              <a:t> recht ineffiziente Nutzung der Flipflops!</a:t>
            </a:r>
          </a:p>
          <a:p>
            <a:pPr eaLnBrk="1" hangingPunct="1">
              <a:defRPr/>
            </a:pPr>
            <a:endParaRPr lang="de-DE" sz="1600" dirty="0" smtClean="0">
              <a:sym typeface="Symbol" pitchFamily="18" charset="2"/>
            </a:endParaRPr>
          </a:p>
          <a:p>
            <a:pPr marL="0" indent="0" eaLnBrk="1" hangingPunct="1">
              <a:buFontTx/>
              <a:buNone/>
              <a:defRPr/>
            </a:pPr>
            <a:r>
              <a:rPr lang="de-DE" sz="1600" dirty="0" smtClean="0">
                <a:sym typeface="Symbol"/>
              </a:rPr>
              <a:t>   </a:t>
            </a:r>
            <a:r>
              <a:rPr lang="de-DE" sz="1600" dirty="0" smtClean="0">
                <a:sym typeface="Symbol" pitchFamily="18" charset="2"/>
              </a:rPr>
              <a:t>Da geht mehr….</a:t>
            </a:r>
          </a:p>
          <a:p>
            <a:pPr eaLnBrk="1" hangingPunct="1">
              <a:defRPr/>
            </a:pPr>
            <a:endParaRPr lang="de-DE" sz="1600" dirty="0" smtClean="0">
              <a:sym typeface="Symbol" pitchFamily="18" charset="2"/>
            </a:endParaRPr>
          </a:p>
        </p:txBody>
      </p:sp>
      <p:sp>
        <p:nvSpPr>
          <p:cNvPr id="20487" name="Rectangle 5"/>
          <p:cNvSpPr>
            <a:spLocks noChangeArrowheads="1"/>
          </p:cNvSpPr>
          <p:nvPr/>
        </p:nvSpPr>
        <p:spPr bwMode="auto">
          <a:xfrm>
            <a:off x="0" y="2790825"/>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20488" name="Object 9"/>
          <p:cNvGraphicFramePr>
            <a:graphicFrameLocks noGrp="1" noChangeAspect="1"/>
          </p:cNvGraphicFramePr>
          <p:nvPr>
            <p:ph sz="half" idx="2"/>
          </p:nvPr>
        </p:nvGraphicFramePr>
        <p:xfrm>
          <a:off x="1671638" y="1836738"/>
          <a:ext cx="7488237" cy="3122612"/>
        </p:xfrm>
        <a:graphic>
          <a:graphicData uri="http://schemas.openxmlformats.org/presentationml/2006/ole">
            <mc:AlternateContent xmlns:mc="http://schemas.openxmlformats.org/markup-compatibility/2006">
              <mc:Choice xmlns:v="urn:schemas-microsoft-com:vml" Requires="v">
                <p:oleObj spid="_x0000_s20504" name="Visio" r:id="rId3" imgW="8569798" imgH="3997587" progId="Visio.Drawing.11">
                  <p:embed/>
                </p:oleObj>
              </mc:Choice>
              <mc:Fallback>
                <p:oleObj name="Visio" r:id="rId3" imgW="8569798" imgH="3997587"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638" y="1836738"/>
                        <a:ext cx="7488237" cy="3122612"/>
                      </a:xfrm>
                      <a:prstGeom prst="rect">
                        <a:avLst/>
                      </a:prstGeom>
                      <a:solidFill>
                        <a:schemeClr val="accent1"/>
                      </a:solidFill>
                      <a:ln>
                        <a:noFill/>
                      </a:ln>
                      <a:effectLst/>
                      <a:extLs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3"/>
          <p:cNvSpPr>
            <a:spLocks noGrp="1"/>
          </p:cNvSpPr>
          <p:nvPr>
            <p:ph type="dt" sz="quarter" idx="10"/>
          </p:nvPr>
        </p:nvSpPr>
        <p:spPr/>
        <p:txBody>
          <a:bodyPr/>
          <a:lstStyle/>
          <a:p>
            <a:pPr defTabSz="995363">
              <a:defRPr/>
            </a:pPr>
            <a:fld id="{9B8A5CA3-6DBC-4B44-A7CC-BE5468508464}" type="datetime1">
              <a:rPr lang="de-DE">
                <a:latin typeface="+mn-lt"/>
              </a:rPr>
              <a:pPr defTabSz="995363">
                <a:defRPr/>
              </a:pPr>
              <a:t>15.01.2019</a:t>
            </a:fld>
            <a:endParaRPr lang="de-DE">
              <a:latin typeface="+mn-lt"/>
            </a:endParaRPr>
          </a:p>
        </p:txBody>
      </p:sp>
      <p:sp>
        <p:nvSpPr>
          <p:cNvPr id="8"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9" name="Foliennummernplatzhalter 5"/>
          <p:cNvSpPr>
            <a:spLocks noGrp="1"/>
          </p:cNvSpPr>
          <p:nvPr>
            <p:ph type="sldNum" sz="quarter" idx="12"/>
          </p:nvPr>
        </p:nvSpPr>
        <p:spPr/>
        <p:txBody>
          <a:bodyPr/>
          <a:lstStyle/>
          <a:p>
            <a:pPr defTabSz="995363">
              <a:defRPr/>
            </a:pPr>
            <a:fld id="{309BA1E7-92C2-425F-9BF5-D14BF2421AD4}" type="slidenum">
              <a:rPr lang="en-US">
                <a:latin typeface="+mn-lt"/>
              </a:rPr>
              <a:pPr defTabSz="995363">
                <a:defRPr/>
              </a:pPr>
              <a:t>15</a:t>
            </a:fld>
            <a:endParaRPr lang="de-DE">
              <a:latin typeface="Times New Roman" pitchFamily="18" charset="0"/>
            </a:endParaRPr>
          </a:p>
        </p:txBody>
      </p:sp>
      <p:sp>
        <p:nvSpPr>
          <p:cNvPr id="308226" name="Rectangle 2"/>
          <p:cNvSpPr>
            <a:spLocks noGrp="1" noChangeArrowheads="1"/>
          </p:cNvSpPr>
          <p:nvPr>
            <p:ph type="title"/>
          </p:nvPr>
        </p:nvSpPr>
        <p:spPr>
          <a:xfrm>
            <a:off x="227013" y="252413"/>
            <a:ext cx="10212387" cy="622300"/>
          </a:xfrm>
        </p:spPr>
        <p:txBody>
          <a:bodyPr/>
          <a:lstStyle/>
          <a:p>
            <a:pPr eaLnBrk="1" hangingPunct="1">
              <a:defRPr/>
            </a:pPr>
            <a:r>
              <a:rPr lang="de-DE" smtClean="0"/>
              <a:t>Johnson-Zähler</a:t>
            </a:r>
          </a:p>
        </p:txBody>
      </p:sp>
      <p:sp>
        <p:nvSpPr>
          <p:cNvPr id="21510" name="Rectangle 4"/>
          <p:cNvSpPr>
            <a:spLocks noGrp="1" noChangeArrowheads="1"/>
          </p:cNvSpPr>
          <p:nvPr>
            <p:ph type="body" sz="half" idx="1"/>
          </p:nvPr>
        </p:nvSpPr>
        <p:spPr>
          <a:xfrm>
            <a:off x="519113" y="1693863"/>
            <a:ext cx="9725025" cy="792162"/>
          </a:xfrm>
          <a:noFill/>
        </p:spPr>
        <p:txBody>
          <a:bodyPr/>
          <a:lstStyle/>
          <a:p>
            <a:pPr eaLnBrk="1" hangingPunct="1"/>
            <a:r>
              <a:rPr lang="de-DE" altLang="de-DE" sz="1800" smtClean="0"/>
              <a:t>Mit einem Inverter in der Rückführungsleitung kann im Vergleich zum einfachen Ringzähler die doppelte Anzahl von Zuständen gebildet werden:</a:t>
            </a:r>
          </a:p>
        </p:txBody>
      </p:sp>
      <p:sp>
        <p:nvSpPr>
          <p:cNvPr id="21511" name="Rectangle 6"/>
          <p:cNvSpPr>
            <a:spLocks noChangeArrowheads="1"/>
          </p:cNvSpPr>
          <p:nvPr/>
        </p:nvSpPr>
        <p:spPr bwMode="auto">
          <a:xfrm>
            <a:off x="0" y="238125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21512" name="Object 5"/>
          <p:cNvGraphicFramePr>
            <a:graphicFrameLocks noChangeAspect="1"/>
          </p:cNvGraphicFramePr>
          <p:nvPr/>
        </p:nvGraphicFramePr>
        <p:xfrm>
          <a:off x="3040063" y="2486025"/>
          <a:ext cx="6842125" cy="4464050"/>
        </p:xfrm>
        <a:graphic>
          <a:graphicData uri="http://schemas.openxmlformats.org/presentationml/2006/ole">
            <mc:AlternateContent xmlns:mc="http://schemas.openxmlformats.org/markup-compatibility/2006">
              <mc:Choice xmlns:v="urn:schemas-microsoft-com:vml" Requires="v">
                <p:oleObj spid="_x0000_s21529" name="Visio" r:id="rId3" imgW="8530521" imgH="5022958" progId="Visio.Drawing.11">
                  <p:embed/>
                </p:oleObj>
              </mc:Choice>
              <mc:Fallback>
                <p:oleObj name="Visio" r:id="rId3" imgW="8530521" imgH="5022958"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063" y="2486025"/>
                        <a:ext cx="6842125" cy="4464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3" name="Text Box 8"/>
          <p:cNvSpPr txBox="1">
            <a:spLocks noChangeArrowheads="1"/>
          </p:cNvSpPr>
          <p:nvPr/>
        </p:nvSpPr>
        <p:spPr bwMode="auto">
          <a:xfrm>
            <a:off x="519113" y="2628900"/>
            <a:ext cx="2376487"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eaLnBrk="1" hangingPunct="1">
              <a:spcBef>
                <a:spcPct val="20000"/>
              </a:spcBef>
              <a:buFontTx/>
              <a:buChar char="•"/>
            </a:pPr>
            <a:r>
              <a:rPr lang="de-DE" altLang="de-DE" b="1">
                <a:latin typeface="Arial" pitchFamily="34" charset="0"/>
              </a:rPr>
              <a:t> Im Normalfall existiert genau ein Zustand 0XX0. Im gestörten Ablauf gibt es davon mehrere.</a:t>
            </a:r>
          </a:p>
          <a:p>
            <a:pPr algn="l" eaLnBrk="1" hangingPunct="1">
              <a:spcBef>
                <a:spcPct val="20000"/>
              </a:spcBef>
              <a:buFontTx/>
              <a:buChar char="•"/>
            </a:pPr>
            <a:r>
              <a:rPr lang="de-DE" altLang="de-DE" b="1">
                <a:latin typeface="Arial" pitchFamily="34" charset="0"/>
              </a:rPr>
              <a:t> Der Zustand 0XX0 kann als Ladebedingung im Korrekturschaltnetz verwendet werden.</a:t>
            </a:r>
          </a:p>
          <a:p>
            <a:pPr algn="l" eaLnBrk="1" hangingPunct="1">
              <a:spcBef>
                <a:spcPct val="20000"/>
              </a:spcBef>
              <a:buFontTx/>
              <a:buChar char="•"/>
            </a:pPr>
            <a:r>
              <a:rPr lang="de-DE" altLang="de-DE" b="1">
                <a:latin typeface="Arial" pitchFamily="34" charset="0"/>
              </a:rPr>
              <a:t> Die Rückkehr in den normalen Zyklus (Zustand 0001) erfolgt nach spätestens drei Taktzyklen (gestrichelte Linien). </a:t>
            </a:r>
            <a:endParaRPr lang="de-DE" altLang="de-DE">
              <a:latin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3"/>
          <p:cNvSpPr>
            <a:spLocks noGrp="1"/>
          </p:cNvSpPr>
          <p:nvPr>
            <p:ph type="dt" sz="quarter" idx="10"/>
          </p:nvPr>
        </p:nvSpPr>
        <p:spPr/>
        <p:txBody>
          <a:bodyPr/>
          <a:lstStyle/>
          <a:p>
            <a:pPr defTabSz="995363">
              <a:defRPr/>
            </a:pPr>
            <a:fld id="{10451B37-9A56-49F4-9E2D-13D983CF48C7}" type="datetime1">
              <a:rPr lang="de-DE">
                <a:latin typeface="+mn-lt"/>
              </a:rPr>
              <a:pPr defTabSz="995363">
                <a:defRPr/>
              </a:pPr>
              <a:t>15.01.2019</a:t>
            </a:fld>
            <a:endParaRPr lang="de-DE">
              <a:latin typeface="+mn-lt"/>
            </a:endParaRPr>
          </a:p>
        </p:txBody>
      </p:sp>
      <p:sp>
        <p:nvSpPr>
          <p:cNvPr id="8"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9" name="Foliennummernplatzhalter 5"/>
          <p:cNvSpPr>
            <a:spLocks noGrp="1"/>
          </p:cNvSpPr>
          <p:nvPr>
            <p:ph type="sldNum" sz="quarter" idx="12"/>
          </p:nvPr>
        </p:nvSpPr>
        <p:spPr/>
        <p:txBody>
          <a:bodyPr/>
          <a:lstStyle/>
          <a:p>
            <a:pPr defTabSz="995363">
              <a:defRPr/>
            </a:pPr>
            <a:fld id="{31CA349B-51D0-4AD6-ACE8-7B1A5AE75E0F}" type="slidenum">
              <a:rPr lang="en-US">
                <a:latin typeface="+mn-lt"/>
              </a:rPr>
              <a:pPr defTabSz="995363">
                <a:defRPr/>
              </a:pPr>
              <a:t>16</a:t>
            </a:fld>
            <a:endParaRPr lang="de-DE">
              <a:latin typeface="Times New Roman" pitchFamily="18" charset="0"/>
            </a:endParaRPr>
          </a:p>
        </p:txBody>
      </p:sp>
      <p:sp>
        <p:nvSpPr>
          <p:cNvPr id="309250" name="Rectangle 2"/>
          <p:cNvSpPr>
            <a:spLocks noGrp="1" noChangeArrowheads="1"/>
          </p:cNvSpPr>
          <p:nvPr>
            <p:ph type="title"/>
          </p:nvPr>
        </p:nvSpPr>
        <p:spPr>
          <a:xfrm>
            <a:off x="227013" y="252413"/>
            <a:ext cx="10212387" cy="622300"/>
          </a:xfrm>
        </p:spPr>
        <p:txBody>
          <a:bodyPr/>
          <a:lstStyle/>
          <a:p>
            <a:pPr eaLnBrk="1" hangingPunct="1">
              <a:defRPr/>
            </a:pPr>
            <a:r>
              <a:rPr lang="de-DE" sz="2600" smtClean="0"/>
              <a:t>VHDL-Modell des Johnson-Zählers mit Korrekturschaltnetz</a:t>
            </a:r>
          </a:p>
        </p:txBody>
      </p:sp>
      <p:sp>
        <p:nvSpPr>
          <p:cNvPr id="22534" name="Text Box 4"/>
          <p:cNvSpPr txBox="1">
            <a:spLocks noChangeArrowheads="1"/>
          </p:cNvSpPr>
          <p:nvPr/>
        </p:nvSpPr>
        <p:spPr bwMode="auto">
          <a:xfrm>
            <a:off x="519113" y="1765300"/>
            <a:ext cx="9648825" cy="5478463"/>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Courier New" pitchFamily="49" charset="0"/>
              </a:rPr>
              <a:t>entity</a:t>
            </a:r>
            <a:r>
              <a:rPr lang="de-DE" altLang="de-DE" sz="1400">
                <a:latin typeface="Courier New" pitchFamily="49" charset="0"/>
              </a:rPr>
              <a:t> JOHNSON_CTR </a:t>
            </a:r>
            <a:r>
              <a:rPr lang="de-DE" altLang="de-DE" sz="1400" b="1">
                <a:latin typeface="Courier New" pitchFamily="49" charset="0"/>
              </a:rPr>
              <a:t>is</a:t>
            </a:r>
            <a:endParaRPr lang="de-DE" altLang="de-DE" sz="1400">
              <a:latin typeface="Courier New" pitchFamily="49" charset="0"/>
            </a:endParaRPr>
          </a:p>
          <a:p>
            <a:pPr algn="l"/>
            <a:r>
              <a:rPr lang="de-DE" altLang="de-DE" sz="1400">
                <a:latin typeface="Courier New" pitchFamily="49" charset="0"/>
              </a:rPr>
              <a:t>   </a:t>
            </a:r>
            <a:r>
              <a:rPr lang="de-DE" altLang="de-DE" sz="1400" b="1">
                <a:latin typeface="Courier New" pitchFamily="49" charset="0"/>
              </a:rPr>
              <a:t>generic</a:t>
            </a:r>
            <a:r>
              <a:rPr lang="de-DE" altLang="de-DE" sz="1400">
                <a:latin typeface="Courier New" pitchFamily="49" charset="0"/>
              </a:rPr>
              <a:t>(N : natural :=4);		</a:t>
            </a:r>
            <a:r>
              <a:rPr lang="de-DE" altLang="de-DE" sz="1400" b="1">
                <a:latin typeface="Courier New" pitchFamily="49" charset="0"/>
              </a:rPr>
              <a:t>-- Anzahl der Bits, voreingestellt: 4</a:t>
            </a:r>
            <a:endParaRPr lang="de-DE" altLang="de-DE" sz="1400">
              <a:latin typeface="Courier New" pitchFamily="49" charset="0"/>
            </a:endParaRPr>
          </a:p>
          <a:p>
            <a:pPr algn="l"/>
            <a:r>
              <a:rPr lang="de-DE" altLang="de-DE" sz="1400">
                <a:latin typeface="Courier New" pitchFamily="49" charset="0"/>
              </a:rPr>
              <a:t>   </a:t>
            </a:r>
            <a:r>
              <a:rPr lang="en-GB" altLang="de-DE" sz="1400" b="1">
                <a:latin typeface="Courier New" pitchFamily="49" charset="0"/>
              </a:rPr>
              <a:t>port</a:t>
            </a:r>
            <a:r>
              <a:rPr lang="en-GB" altLang="de-DE" sz="1400">
                <a:latin typeface="Courier New" pitchFamily="49" charset="0"/>
              </a:rPr>
              <a:t>( CLK, RESET : </a:t>
            </a:r>
            <a:r>
              <a:rPr lang="en-GB" altLang="de-DE" sz="1400" b="1">
                <a:latin typeface="Courier New" pitchFamily="49" charset="0"/>
              </a:rPr>
              <a:t>in</a:t>
            </a:r>
            <a:r>
              <a:rPr lang="en-GB" altLang="de-DE" sz="1400">
                <a:latin typeface="Courier New" pitchFamily="49" charset="0"/>
              </a:rPr>
              <a:t> bit; Q : </a:t>
            </a:r>
            <a:r>
              <a:rPr lang="en-GB" altLang="de-DE" sz="1400" b="1">
                <a:latin typeface="Courier New" pitchFamily="49" charset="0"/>
              </a:rPr>
              <a:t>out</a:t>
            </a:r>
            <a:r>
              <a:rPr lang="en-GB" altLang="de-DE" sz="1400">
                <a:latin typeface="Courier New" pitchFamily="49" charset="0"/>
              </a:rPr>
              <a:t> bit_vector(N-1 </a:t>
            </a:r>
            <a:r>
              <a:rPr lang="en-GB" altLang="de-DE" sz="1400" b="1">
                <a:latin typeface="Courier New" pitchFamily="49" charset="0"/>
              </a:rPr>
              <a:t>downto</a:t>
            </a:r>
            <a:r>
              <a:rPr lang="en-GB" altLang="de-DE" sz="1400">
                <a:latin typeface="Courier New" pitchFamily="49" charset="0"/>
              </a:rPr>
              <a:t> 0) );</a:t>
            </a:r>
            <a:endParaRPr lang="en-GB" altLang="de-DE" sz="1400" b="1">
              <a:latin typeface="Courier New" pitchFamily="49" charset="0"/>
            </a:endParaRPr>
          </a:p>
          <a:p>
            <a:pPr algn="l"/>
            <a:r>
              <a:rPr lang="en-GB" altLang="de-DE" sz="1400" b="1">
                <a:latin typeface="Courier New" pitchFamily="49" charset="0"/>
              </a:rPr>
              <a:t>end</a:t>
            </a:r>
            <a:r>
              <a:rPr lang="en-GB" altLang="de-DE" sz="1400">
                <a:latin typeface="Courier New" pitchFamily="49" charset="0"/>
              </a:rPr>
              <a:t> JOHNSON_CTR;</a:t>
            </a:r>
            <a:endParaRPr lang="en-GB" altLang="de-DE" sz="1400" b="1">
              <a:latin typeface="Courier New" pitchFamily="49" charset="0"/>
            </a:endParaRPr>
          </a:p>
          <a:p>
            <a:pPr algn="l"/>
            <a:r>
              <a:rPr lang="en-GB" altLang="de-DE" sz="1400" b="1">
                <a:latin typeface="Courier New" pitchFamily="49" charset="0"/>
              </a:rPr>
              <a:t>architecture</a:t>
            </a:r>
            <a:r>
              <a:rPr lang="en-GB" altLang="de-DE" sz="1400">
                <a:latin typeface="Courier New" pitchFamily="49" charset="0"/>
              </a:rPr>
              <a:t> VERHALTEN </a:t>
            </a:r>
            <a:r>
              <a:rPr lang="en-GB" altLang="de-DE" sz="1400" b="1">
                <a:latin typeface="Courier New" pitchFamily="49" charset="0"/>
              </a:rPr>
              <a:t>of</a:t>
            </a:r>
            <a:r>
              <a:rPr lang="en-GB" altLang="de-DE" sz="1400">
                <a:latin typeface="Courier New" pitchFamily="49" charset="0"/>
              </a:rPr>
              <a:t> JOHNSON_CTR </a:t>
            </a:r>
            <a:r>
              <a:rPr lang="en-GB" altLang="de-DE" sz="1400" b="1">
                <a:latin typeface="Courier New" pitchFamily="49" charset="0"/>
              </a:rPr>
              <a:t>is</a:t>
            </a:r>
          </a:p>
          <a:p>
            <a:pPr algn="l"/>
            <a:r>
              <a:rPr lang="en-GB" altLang="de-DE" sz="1400" b="1">
                <a:latin typeface="Courier New" pitchFamily="49" charset="0"/>
              </a:rPr>
              <a:t>signal</a:t>
            </a:r>
            <a:r>
              <a:rPr lang="en-GB" altLang="de-DE" sz="1400">
                <a:latin typeface="Courier New" pitchFamily="49" charset="0"/>
              </a:rPr>
              <a:t> QINT: bit_vector(N-1 </a:t>
            </a:r>
            <a:r>
              <a:rPr lang="en-GB" altLang="de-DE" sz="1400" b="1">
                <a:latin typeface="Courier New" pitchFamily="49" charset="0"/>
              </a:rPr>
              <a:t>downto</a:t>
            </a:r>
            <a:r>
              <a:rPr lang="en-GB" altLang="de-DE" sz="1400">
                <a:latin typeface="Courier New" pitchFamily="49" charset="0"/>
              </a:rPr>
              <a:t> 0);</a:t>
            </a:r>
            <a:endParaRPr lang="en-GB" altLang="de-DE" sz="1400" b="1">
              <a:latin typeface="Courier New" pitchFamily="49" charset="0"/>
            </a:endParaRPr>
          </a:p>
          <a:p>
            <a:pPr algn="l"/>
            <a:r>
              <a:rPr lang="en-GB" altLang="de-DE" sz="1400" b="1">
                <a:latin typeface="Courier New" pitchFamily="49" charset="0"/>
              </a:rPr>
              <a:t>signal</a:t>
            </a:r>
            <a:r>
              <a:rPr lang="en-GB" altLang="de-DE" sz="1400">
                <a:latin typeface="Courier New" pitchFamily="49" charset="0"/>
              </a:rPr>
              <a:t> D: bit_vector(N-1 </a:t>
            </a:r>
            <a:r>
              <a:rPr lang="en-GB" altLang="de-DE" sz="1400" b="1">
                <a:latin typeface="Courier New" pitchFamily="49" charset="0"/>
              </a:rPr>
              <a:t>downto</a:t>
            </a:r>
            <a:r>
              <a:rPr lang="en-GB" altLang="de-DE" sz="1400">
                <a:latin typeface="Courier New" pitchFamily="49" charset="0"/>
              </a:rPr>
              <a:t> 0); </a:t>
            </a:r>
            <a:endParaRPr lang="en-GB" altLang="de-DE" sz="1400" b="1">
              <a:latin typeface="Courier New" pitchFamily="49" charset="0"/>
            </a:endParaRPr>
          </a:p>
          <a:p>
            <a:pPr algn="l"/>
            <a:r>
              <a:rPr lang="en-GB" altLang="de-DE" sz="1400" b="1">
                <a:latin typeface="Courier New" pitchFamily="49" charset="0"/>
              </a:rPr>
              <a:t>signal</a:t>
            </a:r>
            <a:r>
              <a:rPr lang="en-GB" altLang="de-DE" sz="1400">
                <a:latin typeface="Courier New" pitchFamily="49" charset="0"/>
              </a:rPr>
              <a:t> SERIAL_FEEDBACK: bit;</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D(N-1 </a:t>
            </a:r>
            <a:r>
              <a:rPr lang="en-GB" altLang="de-DE" sz="1400" b="1">
                <a:latin typeface="Courier New" pitchFamily="49" charset="0"/>
              </a:rPr>
              <a:t>downto</a:t>
            </a:r>
            <a:r>
              <a:rPr lang="en-GB" altLang="de-DE" sz="1400">
                <a:latin typeface="Courier New" pitchFamily="49" charset="0"/>
              </a:rPr>
              <a:t> 1) &lt;= (</a:t>
            </a:r>
            <a:r>
              <a:rPr lang="en-GB" altLang="de-DE" sz="1400" b="1">
                <a:latin typeface="Courier New" pitchFamily="49" charset="0"/>
              </a:rPr>
              <a:t>others</a:t>
            </a:r>
            <a:r>
              <a:rPr lang="en-GB" altLang="de-DE" sz="1400">
                <a:latin typeface="Courier New" pitchFamily="49" charset="0"/>
              </a:rPr>
              <a:t>=&gt;'0'); D(0) &lt;= '1';</a:t>
            </a:r>
          </a:p>
          <a:p>
            <a:pPr algn="l"/>
            <a:r>
              <a:rPr lang="en-GB" altLang="de-DE" sz="1400">
                <a:latin typeface="Courier New" pitchFamily="49" charset="0"/>
              </a:rPr>
              <a:t>P1: </a:t>
            </a:r>
            <a:r>
              <a:rPr lang="en-GB" altLang="de-DE" sz="1400" b="1">
                <a:latin typeface="Courier New" pitchFamily="49" charset="0"/>
              </a:rPr>
              <a:t>process</a:t>
            </a:r>
            <a:r>
              <a:rPr lang="en-GB" altLang="de-DE" sz="1400">
                <a:latin typeface="Courier New" pitchFamily="49" charset="0"/>
              </a:rPr>
              <a:t>(CLK, RESET)</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RESET ='1'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QINT &lt;= (</a:t>
            </a:r>
            <a:r>
              <a:rPr lang="en-GB" altLang="de-DE" sz="1400" b="1">
                <a:latin typeface="Courier New" pitchFamily="49" charset="0"/>
              </a:rPr>
              <a:t>others</a:t>
            </a:r>
            <a:r>
              <a:rPr lang="en-GB" altLang="de-DE" sz="1400">
                <a:latin typeface="Courier New" pitchFamily="49" charset="0"/>
              </a:rPr>
              <a:t>=&gt;'0') </a:t>
            </a:r>
            <a:r>
              <a:rPr lang="en-GB" altLang="de-DE" sz="1400" b="1">
                <a:latin typeface="Courier New" pitchFamily="49" charset="0"/>
              </a:rPr>
              <a:t>after</a:t>
            </a:r>
            <a:r>
              <a:rPr lang="en-GB" altLang="de-DE" sz="1400">
                <a:latin typeface="Courier New" pitchFamily="49" charset="0"/>
              </a:rPr>
              <a:t> 5 ns; </a:t>
            </a:r>
          </a:p>
          <a:p>
            <a:pPr algn="l"/>
            <a:r>
              <a:rPr lang="en-GB" altLang="de-DE" sz="1400">
                <a:latin typeface="Courier New" pitchFamily="49" charset="0"/>
              </a:rPr>
              <a:t>   </a:t>
            </a:r>
            <a:r>
              <a:rPr lang="en-GB" altLang="de-DE" sz="1400" b="1">
                <a:latin typeface="Courier New" pitchFamily="49" charset="0"/>
              </a:rPr>
              <a:t>elsif</a:t>
            </a:r>
            <a:r>
              <a:rPr lang="en-GB" altLang="de-DE" sz="1400">
                <a:latin typeface="Courier New" pitchFamily="49" charset="0"/>
              </a:rPr>
              <a:t> CLK='1' </a:t>
            </a:r>
            <a:r>
              <a:rPr lang="en-GB" altLang="de-DE" sz="1400" b="1">
                <a:latin typeface="Courier New" pitchFamily="49" charset="0"/>
              </a:rPr>
              <a:t>and</a:t>
            </a:r>
            <a:r>
              <a:rPr lang="en-GB" altLang="de-DE" sz="1400">
                <a:latin typeface="Courier New" pitchFamily="49" charset="0"/>
              </a:rPr>
              <a:t> CLK'event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(QINT(N-1)='0' </a:t>
            </a:r>
            <a:r>
              <a:rPr lang="en-GB" altLang="de-DE" sz="1400" b="1">
                <a:latin typeface="Courier New" pitchFamily="49" charset="0"/>
              </a:rPr>
              <a:t>and</a:t>
            </a:r>
            <a:r>
              <a:rPr lang="en-GB" altLang="de-DE" sz="1400">
                <a:latin typeface="Courier New" pitchFamily="49" charset="0"/>
              </a:rPr>
              <a:t> QINT(0)='0')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QINT &lt;= D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else</a:t>
            </a:r>
            <a:r>
              <a:rPr lang="en-GB" altLang="de-DE" sz="1400">
                <a:latin typeface="Courier New" pitchFamily="49" charset="0"/>
              </a:rPr>
              <a:t> </a:t>
            </a:r>
          </a:p>
          <a:p>
            <a:pPr algn="l"/>
            <a:r>
              <a:rPr lang="en-GB" altLang="de-DE" sz="1400">
                <a:latin typeface="Courier New" pitchFamily="49" charset="0"/>
              </a:rPr>
              <a:t>        QINT &lt;= (QINT(N-2 </a:t>
            </a:r>
            <a:r>
              <a:rPr lang="en-GB" altLang="de-DE" sz="1400" b="1">
                <a:latin typeface="Courier New" pitchFamily="49" charset="0"/>
              </a:rPr>
              <a:t>downto</a:t>
            </a:r>
            <a:r>
              <a:rPr lang="en-GB" altLang="de-DE" sz="1400">
                <a:latin typeface="Courier New" pitchFamily="49" charset="0"/>
              </a:rPr>
              <a:t> 0) &amp; SERIAL_FEEDBACK)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endParaRPr lang="en-GB" altLang="de-DE" sz="1400" b="1">
              <a:latin typeface="Courier New" pitchFamily="49" charset="0"/>
            </a:endParaRPr>
          </a:p>
          <a:p>
            <a:pPr algn="l"/>
            <a:r>
              <a:rPr lang="en-GB" altLang="de-DE" sz="1400" b="1">
                <a:latin typeface="Courier New" pitchFamily="49" charset="0"/>
              </a:rPr>
              <a:t>end process</a:t>
            </a:r>
            <a:r>
              <a:rPr lang="en-GB" altLang="de-DE" sz="1400">
                <a:latin typeface="Courier New" pitchFamily="49" charset="0"/>
              </a:rPr>
              <a:t> P1;</a:t>
            </a:r>
            <a:endParaRPr lang="de-DE" altLang="de-DE" sz="1400">
              <a:latin typeface="Courier New" pitchFamily="49" charset="0"/>
            </a:endParaRPr>
          </a:p>
          <a:p>
            <a:pPr algn="l"/>
            <a:r>
              <a:rPr lang="de-DE" altLang="de-DE" sz="1400">
                <a:latin typeface="Courier New" pitchFamily="49" charset="0"/>
              </a:rPr>
              <a:t>SERIAL_FEEDBACK &lt;= </a:t>
            </a:r>
            <a:r>
              <a:rPr lang="de-DE" altLang="de-DE" sz="1400" b="1">
                <a:latin typeface="Courier New" pitchFamily="49" charset="0"/>
              </a:rPr>
              <a:t>not</a:t>
            </a:r>
            <a:r>
              <a:rPr lang="de-DE" altLang="de-DE" sz="1400">
                <a:latin typeface="Courier New" pitchFamily="49" charset="0"/>
              </a:rPr>
              <a:t> QINT(N-1) </a:t>
            </a:r>
            <a:r>
              <a:rPr lang="de-DE" altLang="de-DE" sz="1400" b="1">
                <a:latin typeface="Courier New" pitchFamily="49" charset="0"/>
              </a:rPr>
              <a:t>after</a:t>
            </a:r>
            <a:r>
              <a:rPr lang="de-DE" altLang="de-DE" sz="1400">
                <a:latin typeface="Courier New" pitchFamily="49" charset="0"/>
              </a:rPr>
              <a:t> 5 ns;     </a:t>
            </a:r>
            <a:r>
              <a:rPr lang="de-DE" altLang="de-DE" sz="1400" b="1">
                <a:latin typeface="Courier New" pitchFamily="49" charset="0"/>
              </a:rPr>
              <a:t>-- Inverter in der Rueckführung</a:t>
            </a:r>
            <a:endParaRPr lang="de-DE" altLang="de-DE" sz="1400">
              <a:latin typeface="Courier New" pitchFamily="49" charset="0"/>
            </a:endParaRPr>
          </a:p>
          <a:p>
            <a:pPr algn="l"/>
            <a:r>
              <a:rPr lang="de-DE" altLang="de-DE" sz="1400">
                <a:latin typeface="Courier New" pitchFamily="49" charset="0"/>
              </a:rPr>
              <a:t>Q &lt;= QINT;                                 </a:t>
            </a:r>
            <a:r>
              <a:rPr lang="de-DE" altLang="de-DE" sz="1400" b="1">
                <a:latin typeface="Courier New" pitchFamily="49" charset="0"/>
              </a:rPr>
              <a:t>-- Kopie als Ausgangssignal</a:t>
            </a:r>
          </a:p>
          <a:p>
            <a:pPr algn="l"/>
            <a:r>
              <a:rPr lang="de-DE" altLang="de-DE" sz="1400" b="1">
                <a:latin typeface="Courier New" pitchFamily="49" charset="0"/>
              </a:rPr>
              <a:t>end</a:t>
            </a:r>
            <a:r>
              <a:rPr lang="de-DE" altLang="de-DE" sz="1400">
                <a:latin typeface="Courier New" pitchFamily="49" charset="0"/>
              </a:rPr>
              <a:t> VERHALTEN;</a:t>
            </a:r>
          </a:p>
        </p:txBody>
      </p:sp>
      <p:sp>
        <p:nvSpPr>
          <p:cNvPr id="309254" name="AutoShape 6"/>
          <p:cNvSpPr>
            <a:spLocks noChangeArrowheads="1"/>
          </p:cNvSpPr>
          <p:nvPr/>
        </p:nvSpPr>
        <p:spPr bwMode="auto">
          <a:xfrm>
            <a:off x="6783388" y="4141788"/>
            <a:ext cx="2951162" cy="720725"/>
          </a:xfrm>
          <a:prstGeom prst="wedgeRoundRectCallout">
            <a:avLst>
              <a:gd name="adj1" fmla="val -125310"/>
              <a:gd name="adj2" fmla="val 65639"/>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Selbstkorrekturschaltnetz mit Korrekturbedingung 0XX0</a:t>
            </a:r>
          </a:p>
        </p:txBody>
      </p:sp>
      <p:sp>
        <p:nvSpPr>
          <p:cNvPr id="309255" name="AutoShape 7"/>
          <p:cNvSpPr>
            <a:spLocks noChangeArrowheads="1"/>
          </p:cNvSpPr>
          <p:nvPr/>
        </p:nvSpPr>
        <p:spPr bwMode="auto">
          <a:xfrm>
            <a:off x="6927850" y="5005388"/>
            <a:ext cx="2663825" cy="792162"/>
          </a:xfrm>
          <a:prstGeom prst="wedgeRoundRectCallout">
            <a:avLst>
              <a:gd name="adj1" fmla="val -170144"/>
              <a:gd name="adj2" fmla="val -12125"/>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Initialisierungsmuster 0001 wird synchron geladen</a:t>
            </a:r>
          </a:p>
        </p:txBody>
      </p:sp>
      <p:sp>
        <p:nvSpPr>
          <p:cNvPr id="309256" name="AutoShape 8"/>
          <p:cNvSpPr>
            <a:spLocks noChangeArrowheads="1"/>
          </p:cNvSpPr>
          <p:nvPr/>
        </p:nvSpPr>
        <p:spPr bwMode="auto">
          <a:xfrm>
            <a:off x="5414963" y="6518275"/>
            <a:ext cx="3240087" cy="360363"/>
          </a:xfrm>
          <a:prstGeom prst="wedgeRoundRectCallout">
            <a:avLst>
              <a:gd name="adj1" fmla="val -72000"/>
              <a:gd name="adj2" fmla="val -27093"/>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invertierende Rückkopplung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9256"/>
                                        </p:tgtEl>
                                        <p:attrNameLst>
                                          <p:attrName>style.visibility</p:attrName>
                                        </p:attrNameLst>
                                      </p:cBhvr>
                                      <p:to>
                                        <p:strVal val="visible"/>
                                      </p:to>
                                    </p:set>
                                    <p:animEffect transition="in" filter="blinds(horizontal)">
                                      <p:cBhvr>
                                        <p:cTn id="7" dur="500"/>
                                        <p:tgtEl>
                                          <p:spTgt spid="3092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9254"/>
                                        </p:tgtEl>
                                        <p:attrNameLst>
                                          <p:attrName>style.visibility</p:attrName>
                                        </p:attrNameLst>
                                      </p:cBhvr>
                                      <p:to>
                                        <p:strVal val="visible"/>
                                      </p:to>
                                    </p:set>
                                    <p:animEffect transition="in" filter="blinds(horizontal)">
                                      <p:cBhvr>
                                        <p:cTn id="12" dur="500"/>
                                        <p:tgtEl>
                                          <p:spTgt spid="3092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9255"/>
                                        </p:tgtEl>
                                        <p:attrNameLst>
                                          <p:attrName>style.visibility</p:attrName>
                                        </p:attrNameLst>
                                      </p:cBhvr>
                                      <p:to>
                                        <p:strVal val="visible"/>
                                      </p:to>
                                    </p:set>
                                    <p:animEffect transition="in" filter="blinds(horizontal)">
                                      <p:cBhvr>
                                        <p:cTn id="17" dur="500"/>
                                        <p:tgtEl>
                                          <p:spTgt spid="309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4" grpId="0" animBg="1"/>
      <p:bldP spid="309255" grpId="0" animBg="1"/>
      <p:bldP spid="3092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3"/>
          <p:cNvSpPr>
            <a:spLocks noGrp="1"/>
          </p:cNvSpPr>
          <p:nvPr>
            <p:ph type="dt" sz="quarter" idx="10"/>
          </p:nvPr>
        </p:nvSpPr>
        <p:spPr/>
        <p:txBody>
          <a:bodyPr/>
          <a:lstStyle/>
          <a:p>
            <a:pPr defTabSz="995363">
              <a:defRPr/>
            </a:pPr>
            <a:fld id="{356EECF5-FFF1-4E78-88C5-8C47534BCCFD}" type="datetime1">
              <a:rPr lang="de-DE">
                <a:latin typeface="+mn-lt"/>
              </a:rPr>
              <a:pPr defTabSz="995363">
                <a:defRPr/>
              </a:pPr>
              <a:t>15.01.2019</a:t>
            </a:fld>
            <a:endParaRPr lang="de-DE">
              <a:latin typeface="+mn-lt"/>
            </a:endParaRPr>
          </a:p>
        </p:txBody>
      </p:sp>
      <p:sp>
        <p:nvSpPr>
          <p:cNvPr id="7"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8" name="Foliennummernplatzhalter 5"/>
          <p:cNvSpPr>
            <a:spLocks noGrp="1"/>
          </p:cNvSpPr>
          <p:nvPr>
            <p:ph type="sldNum" sz="quarter" idx="12"/>
          </p:nvPr>
        </p:nvSpPr>
        <p:spPr/>
        <p:txBody>
          <a:bodyPr/>
          <a:lstStyle/>
          <a:p>
            <a:pPr defTabSz="995363">
              <a:defRPr/>
            </a:pPr>
            <a:fld id="{4DCF6F47-E0C8-43FE-905A-7E747898430B}" type="slidenum">
              <a:rPr lang="en-US">
                <a:latin typeface="+mn-lt"/>
              </a:rPr>
              <a:pPr defTabSz="995363">
                <a:defRPr/>
              </a:pPr>
              <a:t>17</a:t>
            </a:fld>
            <a:endParaRPr lang="de-DE">
              <a:latin typeface="Times New Roman" pitchFamily="18" charset="0"/>
            </a:endParaRPr>
          </a:p>
        </p:txBody>
      </p:sp>
      <p:sp>
        <p:nvSpPr>
          <p:cNvPr id="310274" name="Rectangle 2"/>
          <p:cNvSpPr>
            <a:spLocks noGrp="1" noChangeArrowheads="1"/>
          </p:cNvSpPr>
          <p:nvPr>
            <p:ph type="title"/>
          </p:nvPr>
        </p:nvSpPr>
        <p:spPr>
          <a:xfrm>
            <a:off x="227013" y="252413"/>
            <a:ext cx="10212387" cy="622300"/>
          </a:xfrm>
        </p:spPr>
        <p:txBody>
          <a:bodyPr/>
          <a:lstStyle/>
          <a:p>
            <a:pPr eaLnBrk="1" hangingPunct="1">
              <a:defRPr/>
            </a:pPr>
            <a:r>
              <a:rPr lang="de-DE" smtClean="0"/>
              <a:t>Simulation eines 4-Bit-Johnson-Zählers</a:t>
            </a:r>
          </a:p>
        </p:txBody>
      </p:sp>
      <p:sp>
        <p:nvSpPr>
          <p:cNvPr id="23558" name="Rectangle 5"/>
          <p:cNvSpPr>
            <a:spLocks noChangeArrowheads="1"/>
          </p:cNvSpPr>
          <p:nvPr/>
        </p:nvSpPr>
        <p:spPr bwMode="auto">
          <a:xfrm>
            <a:off x="0" y="320040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23559" name="Object 4"/>
          <p:cNvGraphicFramePr>
            <a:graphicFrameLocks noChangeAspect="1"/>
          </p:cNvGraphicFramePr>
          <p:nvPr/>
        </p:nvGraphicFramePr>
        <p:xfrm>
          <a:off x="374650" y="1909763"/>
          <a:ext cx="9721850" cy="2376487"/>
        </p:xfrm>
        <a:graphic>
          <a:graphicData uri="http://schemas.openxmlformats.org/presentationml/2006/ole">
            <mc:AlternateContent xmlns:mc="http://schemas.openxmlformats.org/markup-compatibility/2006">
              <mc:Choice xmlns:v="urn:schemas-microsoft-com:vml" Requires="v">
                <p:oleObj spid="_x0000_s23576" name="Visio" r:id="rId3" imgW="6815882" imgH="1662829" progId="Visio.Drawing.11">
                  <p:embed/>
                </p:oleObj>
              </mc:Choice>
              <mc:Fallback>
                <p:oleObj name="Visio" r:id="rId3" imgW="6815882" imgH="1662829"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 y="1909763"/>
                        <a:ext cx="97218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0" name="Rectangle 6"/>
          <p:cNvSpPr>
            <a:spLocks noGrp="1" noChangeArrowheads="1"/>
          </p:cNvSpPr>
          <p:nvPr>
            <p:ph type="body" sz="half" idx="1"/>
          </p:nvPr>
        </p:nvSpPr>
        <p:spPr>
          <a:xfrm>
            <a:off x="447675" y="4718050"/>
            <a:ext cx="9725025" cy="3168650"/>
          </a:xfrm>
          <a:noFill/>
        </p:spPr>
        <p:txBody>
          <a:bodyPr/>
          <a:lstStyle/>
          <a:p>
            <a:pPr eaLnBrk="1" hangingPunct="1"/>
            <a:r>
              <a:rPr lang="de-DE" altLang="de-DE" sz="1900" smtClean="0"/>
              <a:t>Der asynchrone RESET bei t = 0 löscht alle Bits.</a:t>
            </a:r>
          </a:p>
          <a:p>
            <a:pPr eaLnBrk="1" hangingPunct="1"/>
            <a:r>
              <a:rPr lang="de-DE" altLang="de-DE" sz="1900" smtClean="0"/>
              <a:t>Bis t = 900 ns erfolgt ein normaler zyklischer Ablauf.</a:t>
            </a:r>
          </a:p>
          <a:p>
            <a:pPr eaLnBrk="1" hangingPunct="1"/>
            <a:r>
              <a:rPr lang="de-DE" altLang="de-DE" sz="1900" smtClean="0"/>
              <a:t>Bei t = 920 ns wird durch Simulator-Stimulus das fehlerhafte Bitmuster 0101 injiziert.</a:t>
            </a:r>
          </a:p>
          <a:p>
            <a:pPr eaLnBrk="1" hangingPunct="1"/>
            <a:r>
              <a:rPr lang="de-DE" altLang="de-DE" sz="1900" smtClean="0"/>
              <a:t>Bei der dritten Taktflanke nach der Störung befindet sich der Zähler wieder im normalen Zyklus.</a:t>
            </a:r>
            <a:endParaRPr lang="de-DE" altLang="de-DE" sz="1900" smtClean="0">
              <a:sym typeface="Symbol" pitchFamily="18" charset="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3"/>
          <p:cNvSpPr>
            <a:spLocks noGrp="1"/>
          </p:cNvSpPr>
          <p:nvPr>
            <p:ph type="dt" sz="quarter" idx="10"/>
          </p:nvPr>
        </p:nvSpPr>
        <p:spPr/>
        <p:txBody>
          <a:bodyPr/>
          <a:lstStyle/>
          <a:p>
            <a:pPr defTabSz="995363">
              <a:defRPr/>
            </a:pPr>
            <a:fld id="{C40DCF44-0467-46BA-A2AB-DCA0157C8F87}" type="datetime1">
              <a:rPr lang="de-DE">
                <a:latin typeface="+mn-lt"/>
              </a:rPr>
              <a:pPr defTabSz="995363">
                <a:defRPr/>
              </a:pPr>
              <a:t>15.01.2019</a:t>
            </a:fld>
            <a:endParaRPr lang="de-DE">
              <a:latin typeface="+mn-lt"/>
            </a:endParaRPr>
          </a:p>
        </p:txBody>
      </p:sp>
      <p:sp>
        <p:nvSpPr>
          <p:cNvPr id="8"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9" name="Foliennummernplatzhalter 5"/>
          <p:cNvSpPr>
            <a:spLocks noGrp="1"/>
          </p:cNvSpPr>
          <p:nvPr>
            <p:ph type="sldNum" sz="quarter" idx="12"/>
          </p:nvPr>
        </p:nvSpPr>
        <p:spPr/>
        <p:txBody>
          <a:bodyPr/>
          <a:lstStyle/>
          <a:p>
            <a:pPr defTabSz="995363">
              <a:defRPr/>
            </a:pPr>
            <a:fld id="{E1D03350-C47A-4E11-ADD0-B4705B62D3AF}" type="slidenum">
              <a:rPr lang="en-US">
                <a:latin typeface="+mn-lt"/>
              </a:rPr>
              <a:pPr defTabSz="995363">
                <a:defRPr/>
              </a:pPr>
              <a:t>18</a:t>
            </a:fld>
            <a:endParaRPr lang="de-DE">
              <a:latin typeface="Times New Roman" pitchFamily="18" charset="0"/>
            </a:endParaRPr>
          </a:p>
        </p:txBody>
      </p:sp>
      <p:sp>
        <p:nvSpPr>
          <p:cNvPr id="311298" name="Rectangle 2"/>
          <p:cNvSpPr>
            <a:spLocks noGrp="1" noChangeArrowheads="1"/>
          </p:cNvSpPr>
          <p:nvPr>
            <p:ph type="title"/>
          </p:nvPr>
        </p:nvSpPr>
        <p:spPr>
          <a:xfrm>
            <a:off x="227013" y="252413"/>
            <a:ext cx="10212387" cy="622300"/>
          </a:xfrm>
        </p:spPr>
        <p:txBody>
          <a:bodyPr/>
          <a:lstStyle/>
          <a:p>
            <a:pPr eaLnBrk="1" hangingPunct="1">
              <a:defRPr/>
            </a:pPr>
            <a:r>
              <a:rPr lang="de-DE" smtClean="0"/>
              <a:t>Linear Rückgekoppelte Schieberegister</a:t>
            </a:r>
          </a:p>
        </p:txBody>
      </p:sp>
      <p:sp>
        <p:nvSpPr>
          <p:cNvPr id="24582" name="Rectangle 4"/>
          <p:cNvSpPr>
            <a:spLocks noGrp="1" noChangeArrowheads="1"/>
          </p:cNvSpPr>
          <p:nvPr>
            <p:ph type="body" sz="half" idx="1"/>
          </p:nvPr>
        </p:nvSpPr>
        <p:spPr>
          <a:xfrm>
            <a:off x="374650" y="1765300"/>
            <a:ext cx="9725025" cy="2520950"/>
          </a:xfrm>
          <a:noFill/>
        </p:spPr>
        <p:txBody>
          <a:bodyPr/>
          <a:lstStyle/>
          <a:p>
            <a:pPr eaLnBrk="1" hangingPunct="1">
              <a:lnSpc>
                <a:spcPct val="90000"/>
              </a:lnSpc>
            </a:pPr>
            <a:r>
              <a:rPr lang="de-DE" altLang="de-DE" sz="1900" smtClean="0"/>
              <a:t>In der Rückkopplung des SRG befindet sich (meist einfache) Boole‘sche XOR-Logik (Linear Feedback Shift Register LFSR)</a:t>
            </a:r>
          </a:p>
          <a:p>
            <a:pPr eaLnBrk="1" hangingPunct="1">
              <a:lnSpc>
                <a:spcPct val="90000"/>
              </a:lnSpc>
            </a:pPr>
            <a:r>
              <a:rPr lang="de-DE" altLang="de-DE" sz="1900" smtClean="0"/>
              <a:t>Anwendungen von LFSRs:</a:t>
            </a:r>
          </a:p>
          <a:p>
            <a:pPr lvl="1" eaLnBrk="1" hangingPunct="1">
              <a:lnSpc>
                <a:spcPct val="90000"/>
              </a:lnSpc>
            </a:pPr>
            <a:r>
              <a:rPr lang="de-DE" altLang="de-DE" sz="1500" smtClean="0"/>
              <a:t>Kanalcodierung: Sog. CRC-Codes (engl. cyclic redundancy check) werden eingesetzt, um Übertragungsfehler zu erkennen bzw. zu korrigieren. CRC-Decoder werden als LFSR aufgebaut.</a:t>
            </a:r>
          </a:p>
          <a:p>
            <a:pPr lvl="1" eaLnBrk="1" hangingPunct="1">
              <a:lnSpc>
                <a:spcPct val="90000"/>
              </a:lnSpc>
            </a:pPr>
            <a:r>
              <a:rPr lang="de-DE" altLang="de-DE" sz="1500" smtClean="0"/>
              <a:t>Erzeugung von „zufälligen“ Testmustern bzw. künstliche Erzeugung eines Rauschsignals beim Test bzw. der Selbstdiagnose integrierter Schaltungen.</a:t>
            </a:r>
          </a:p>
          <a:p>
            <a:pPr lvl="1" eaLnBrk="1" hangingPunct="1">
              <a:lnSpc>
                <a:spcPct val="90000"/>
              </a:lnSpc>
            </a:pPr>
            <a:r>
              <a:rPr lang="de-DE" altLang="de-DE" sz="1500" smtClean="0"/>
              <a:t>Kryptologie (Verschlüsselungstechnik): Qualität der mit LFSRs erzeugten Pseudozufallszahlen ist jedoch außerordentlich schlecht, sodass die Rückkopplung nur in Verbindung mit nichtlinearen Rückkopplungsfunktionen eingesetzt wird.</a:t>
            </a:r>
          </a:p>
          <a:p>
            <a:pPr eaLnBrk="1" hangingPunct="1">
              <a:lnSpc>
                <a:spcPct val="90000"/>
              </a:lnSpc>
            </a:pPr>
            <a:endParaRPr lang="de-DE" altLang="de-DE" sz="1900" smtClean="0"/>
          </a:p>
        </p:txBody>
      </p:sp>
      <p:sp>
        <p:nvSpPr>
          <p:cNvPr id="24583" name="Rectangle 188"/>
          <p:cNvSpPr>
            <a:spLocks noChangeArrowheads="1"/>
          </p:cNvSpPr>
          <p:nvPr/>
        </p:nvSpPr>
        <p:spPr bwMode="auto">
          <a:xfrm>
            <a:off x="0" y="3621088"/>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pic>
        <p:nvPicPr>
          <p:cNvPr id="24584" name="Picture 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938" y="4311650"/>
            <a:ext cx="6802437"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4585" name="Text Box 203"/>
          <p:cNvSpPr txBox="1">
            <a:spLocks noChangeArrowheads="1"/>
          </p:cNvSpPr>
          <p:nvPr/>
        </p:nvSpPr>
        <p:spPr bwMode="auto">
          <a:xfrm>
            <a:off x="374650" y="4429125"/>
            <a:ext cx="295275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eaLnBrk="1" hangingPunct="1">
              <a:lnSpc>
                <a:spcPct val="110000"/>
              </a:lnSpc>
              <a:spcBef>
                <a:spcPct val="20000"/>
              </a:spcBef>
            </a:pPr>
            <a:r>
              <a:rPr lang="de-DE" altLang="de-DE" sz="1800" b="1">
                <a:latin typeface="Arial" pitchFamily="34" charset="0"/>
              </a:rPr>
              <a:t>Von besonderem Interesse sind Pseudozufallsgenera-toren mit maximaler Zykluslänge 2</a:t>
            </a:r>
            <a:r>
              <a:rPr lang="de-DE" altLang="de-DE" sz="1800" b="1" baseline="30000">
                <a:latin typeface="Arial" pitchFamily="34" charset="0"/>
              </a:rPr>
              <a:t>N</a:t>
            </a:r>
            <a:r>
              <a:rPr lang="de-DE" altLang="de-DE" sz="1800" b="1">
                <a:latin typeface="Arial" pitchFamily="34" charset="0"/>
              </a:rPr>
              <a:t>-1. Diese ergeben sich (u.a.) durch die nebenstehenden Rückkopplungsschalt-netze:</a:t>
            </a:r>
          </a:p>
          <a:p>
            <a:pPr>
              <a:spcBef>
                <a:spcPct val="50000"/>
              </a:spcBef>
            </a:pPr>
            <a:endParaRPr lang="de-DE" altLang="de-DE" sz="1800" b="1">
              <a:latin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4"/>
          <p:cNvSpPr>
            <a:spLocks noGrp="1"/>
          </p:cNvSpPr>
          <p:nvPr>
            <p:ph type="dt" sz="quarter" idx="10"/>
          </p:nvPr>
        </p:nvSpPr>
        <p:spPr/>
        <p:txBody>
          <a:bodyPr/>
          <a:lstStyle/>
          <a:p>
            <a:pPr defTabSz="995363">
              <a:defRPr/>
            </a:pPr>
            <a:fld id="{B343B312-F019-45D5-85EA-F56380BBC61A}" type="datetime1">
              <a:rPr lang="de-DE">
                <a:latin typeface="+mn-lt"/>
              </a:rPr>
              <a:pPr defTabSz="995363">
                <a:defRPr/>
              </a:pPr>
              <a:t>15.01.2019</a:t>
            </a:fld>
            <a:endParaRPr lang="de-DE">
              <a:latin typeface="+mn-lt"/>
            </a:endParaRPr>
          </a:p>
        </p:txBody>
      </p:sp>
      <p:sp>
        <p:nvSpPr>
          <p:cNvPr id="9" name="Fußzeilenplatzhalter 5"/>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10" name="Foliennummernplatzhalter 6"/>
          <p:cNvSpPr>
            <a:spLocks noGrp="1"/>
          </p:cNvSpPr>
          <p:nvPr>
            <p:ph type="sldNum" sz="quarter" idx="12"/>
          </p:nvPr>
        </p:nvSpPr>
        <p:spPr/>
        <p:txBody>
          <a:bodyPr/>
          <a:lstStyle/>
          <a:p>
            <a:pPr defTabSz="995363">
              <a:defRPr/>
            </a:pPr>
            <a:fld id="{FFC30EA1-7323-437F-B671-301ED705F3C8}" type="slidenum">
              <a:rPr lang="en-US">
                <a:latin typeface="+mn-lt"/>
              </a:rPr>
              <a:pPr defTabSz="995363">
                <a:defRPr/>
              </a:pPr>
              <a:t>1</a:t>
            </a:fld>
            <a:endParaRPr lang="de-DE">
              <a:latin typeface="Times New Roman" pitchFamily="18" charset="0"/>
            </a:endParaRPr>
          </a:p>
        </p:txBody>
      </p:sp>
      <p:sp>
        <p:nvSpPr>
          <p:cNvPr id="7173" name="Rectangle 23"/>
          <p:cNvSpPr>
            <a:spLocks noGrp="1" noChangeArrowheads="1"/>
          </p:cNvSpPr>
          <p:nvPr>
            <p:ph type="body" sz="half" idx="1"/>
          </p:nvPr>
        </p:nvSpPr>
        <p:spPr>
          <a:xfrm>
            <a:off x="914400" y="3560763"/>
            <a:ext cx="9217025" cy="2890837"/>
          </a:xfrm>
        </p:spPr>
        <p:txBody>
          <a:bodyPr/>
          <a:lstStyle/>
          <a:p>
            <a:pPr algn="ctr" eaLnBrk="1" hangingPunct="1">
              <a:buFontTx/>
              <a:buNone/>
            </a:pPr>
            <a:endParaRPr lang="en-US" altLang="de-DE" sz="2500" smtClean="0"/>
          </a:p>
          <a:p>
            <a:pPr algn="ctr" eaLnBrk="1" hangingPunct="1">
              <a:buFontTx/>
              <a:buNone/>
            </a:pPr>
            <a:endParaRPr lang="de-DE" altLang="de-DE" sz="1900" smtClean="0"/>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Schieberegister</a:t>
            </a:r>
          </a:p>
        </p:txBody>
      </p:sp>
      <p:sp>
        <p:nvSpPr>
          <p:cNvPr id="7175" name="Text Box 40"/>
          <p:cNvSpPr txBox="1">
            <a:spLocks noChangeArrowheads="1"/>
          </p:cNvSpPr>
          <p:nvPr/>
        </p:nvSpPr>
        <p:spPr bwMode="auto">
          <a:xfrm>
            <a:off x="447675" y="1549400"/>
            <a:ext cx="9721850" cy="1190625"/>
          </a:xfrm>
          <a:prstGeom prst="rect">
            <a:avLst/>
          </a:prstGeom>
          <a:solidFill>
            <a:srgbClr val="FFFF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pPr>
            <a:r>
              <a:rPr lang="de-DE" altLang="de-DE" sz="1800" b="1">
                <a:latin typeface="Arial" pitchFamily="34" charset="0"/>
              </a:rPr>
              <a:t>Schieberegister sind Schaltungen aus Flipflops, die kettenförmig aufgebaut sind und durch einen gemeinsamen Takt versorgt werden. Dadurch werden in jedem Takt Datenbits entweder nach links (in Richtung des MSB) oder nach rechts (in Richtung des LSB) verschoben.</a:t>
            </a:r>
          </a:p>
        </p:txBody>
      </p:sp>
      <p:sp>
        <p:nvSpPr>
          <p:cNvPr id="7176" name="Rectangle 42"/>
          <p:cNvSpPr>
            <a:spLocks noChangeArrowheads="1"/>
          </p:cNvSpPr>
          <p:nvPr/>
        </p:nvSpPr>
        <p:spPr bwMode="auto">
          <a:xfrm>
            <a:off x="0" y="3286125"/>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7177" name="Text Box 43"/>
          <p:cNvSpPr txBox="1">
            <a:spLocks noChangeArrowheads="1"/>
          </p:cNvSpPr>
          <p:nvPr/>
        </p:nvSpPr>
        <p:spPr bwMode="auto">
          <a:xfrm>
            <a:off x="519113" y="3205163"/>
            <a:ext cx="914558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pPr>
            <a:r>
              <a:rPr lang="de-DE" altLang="de-DE" sz="1800" b="1">
                <a:latin typeface="Arial" pitchFamily="34" charset="0"/>
              </a:rPr>
              <a:t>Arbeitsweise eines Links-Schieberegisters:</a:t>
            </a:r>
          </a:p>
          <a:p>
            <a:pPr algn="l"/>
            <a:endParaRPr lang="de-DE" altLang="de-DE" sz="1800" b="1">
              <a:latin typeface="Arial" pitchFamily="34" charset="0"/>
            </a:endParaRPr>
          </a:p>
          <a:p>
            <a:pPr algn="l"/>
            <a:r>
              <a:rPr lang="de-DE" altLang="de-DE" b="1">
                <a:latin typeface="Arial" pitchFamily="34" charset="0"/>
              </a:rPr>
              <a:t>Bei einer steigenden Taktflanke werden (gleichzeitig):</a:t>
            </a:r>
          </a:p>
          <a:p>
            <a:pPr lvl="1" algn="l">
              <a:buFontTx/>
              <a:buChar char="•"/>
            </a:pPr>
            <a:r>
              <a:rPr lang="de-DE" altLang="de-DE" b="1">
                <a:latin typeface="Arial" pitchFamily="34" charset="0"/>
              </a:rPr>
              <a:t> das MSB auf den Schiebeausgang SA verschoben,</a:t>
            </a:r>
          </a:p>
          <a:p>
            <a:pPr lvl="1" algn="l">
              <a:buFontTx/>
              <a:buChar char="•"/>
            </a:pPr>
            <a:r>
              <a:rPr lang="de-DE" altLang="de-DE" b="1">
                <a:latin typeface="Arial" pitchFamily="34" charset="0"/>
              </a:rPr>
              <a:t> alle anderen Datenbits auf die nächst höherwertige Bitposition verschoben</a:t>
            </a:r>
          </a:p>
          <a:p>
            <a:pPr lvl="1" algn="l">
              <a:buFontTx/>
              <a:buChar char="•"/>
            </a:pPr>
            <a:r>
              <a:rPr lang="de-DE" altLang="de-DE" b="1">
                <a:latin typeface="Arial" pitchFamily="34" charset="0"/>
              </a:rPr>
              <a:t> das LSB mit dem Schiebeeingangsbit SE geladen.</a:t>
            </a:r>
          </a:p>
        </p:txBody>
      </p:sp>
      <p:sp>
        <p:nvSpPr>
          <p:cNvPr id="7178" name="Rectangle 12"/>
          <p:cNvSpPr>
            <a:spLocks noChangeArrowheads="1"/>
          </p:cNvSpPr>
          <p:nvPr/>
        </p:nvSpPr>
        <p:spPr bwMode="auto">
          <a:xfrm>
            <a:off x="0" y="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7179" name="Objekt 2"/>
          <p:cNvGraphicFramePr>
            <a:graphicFrameLocks noChangeAspect="1"/>
          </p:cNvGraphicFramePr>
          <p:nvPr/>
        </p:nvGraphicFramePr>
        <p:xfrm>
          <a:off x="950913" y="4824413"/>
          <a:ext cx="8334375" cy="2298700"/>
        </p:xfrm>
        <a:graphic>
          <a:graphicData uri="http://schemas.openxmlformats.org/presentationml/2006/ole">
            <mc:AlternateContent xmlns:mc="http://schemas.openxmlformats.org/markup-compatibility/2006">
              <mc:Choice xmlns:v="urn:schemas-microsoft-com:vml" Requires="v">
                <p:oleObj spid="_x0000_s7195" name="Visio" r:id="rId4" imgW="4996778" imgH="1385435" progId="Visio.Drawing.11">
                  <p:embed/>
                </p:oleObj>
              </mc:Choice>
              <mc:Fallback>
                <p:oleObj name="Visio" r:id="rId4" imgW="4996778" imgH="1385435" progId="Visio.Drawing.11">
                  <p:embed/>
                  <p:pic>
                    <p:nvPicPr>
                      <p:cNvPr id="0" name="Objek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913" y="4824413"/>
                        <a:ext cx="8334375"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3"/>
          <p:cNvSpPr>
            <a:spLocks noGrp="1"/>
          </p:cNvSpPr>
          <p:nvPr>
            <p:ph type="dt" sz="quarter" idx="10"/>
          </p:nvPr>
        </p:nvSpPr>
        <p:spPr/>
        <p:txBody>
          <a:bodyPr/>
          <a:lstStyle/>
          <a:p>
            <a:pPr defTabSz="995363">
              <a:defRPr/>
            </a:pPr>
            <a:fld id="{DBAC4854-22D4-4B4E-895C-445EA4587231}" type="datetime1">
              <a:rPr lang="de-DE">
                <a:latin typeface="+mn-lt"/>
              </a:rPr>
              <a:pPr defTabSz="995363">
                <a:defRPr/>
              </a:pPr>
              <a:t>15.01.2019</a:t>
            </a:fld>
            <a:endParaRPr lang="de-DE">
              <a:latin typeface="+mn-lt"/>
            </a:endParaRPr>
          </a:p>
        </p:txBody>
      </p:sp>
      <p:sp>
        <p:nvSpPr>
          <p:cNvPr id="7"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8" name="Foliennummernplatzhalter 5"/>
          <p:cNvSpPr>
            <a:spLocks noGrp="1"/>
          </p:cNvSpPr>
          <p:nvPr>
            <p:ph type="sldNum" sz="quarter" idx="12"/>
          </p:nvPr>
        </p:nvSpPr>
        <p:spPr/>
        <p:txBody>
          <a:bodyPr/>
          <a:lstStyle/>
          <a:p>
            <a:pPr defTabSz="995363">
              <a:defRPr/>
            </a:pPr>
            <a:fld id="{9C368924-B87A-4D49-BB45-3B37362DD492}" type="slidenum">
              <a:rPr lang="en-US">
                <a:latin typeface="+mn-lt"/>
              </a:rPr>
              <a:pPr defTabSz="995363">
                <a:defRPr/>
              </a:pPr>
              <a:t>19</a:t>
            </a:fld>
            <a:endParaRPr lang="de-DE">
              <a:latin typeface="Times New Roman" pitchFamily="18" charset="0"/>
            </a:endParaRPr>
          </a:p>
        </p:txBody>
      </p:sp>
      <p:sp>
        <p:nvSpPr>
          <p:cNvPr id="312322" name="Rectangle 2"/>
          <p:cNvSpPr>
            <a:spLocks noGrp="1" noChangeArrowheads="1"/>
          </p:cNvSpPr>
          <p:nvPr>
            <p:ph type="title"/>
          </p:nvPr>
        </p:nvSpPr>
        <p:spPr>
          <a:xfrm>
            <a:off x="227013" y="252413"/>
            <a:ext cx="10212387" cy="622300"/>
          </a:xfrm>
        </p:spPr>
        <p:txBody>
          <a:bodyPr/>
          <a:lstStyle/>
          <a:p>
            <a:pPr eaLnBrk="1" hangingPunct="1">
              <a:defRPr/>
            </a:pPr>
            <a:r>
              <a:rPr lang="de-DE" smtClean="0"/>
              <a:t>VHDL-Modell eines 4-Bit-Pseudozufallsgenerators</a:t>
            </a:r>
          </a:p>
        </p:txBody>
      </p:sp>
      <p:sp>
        <p:nvSpPr>
          <p:cNvPr id="25606" name="Text Box 4"/>
          <p:cNvSpPr txBox="1">
            <a:spLocks noChangeArrowheads="1"/>
          </p:cNvSpPr>
          <p:nvPr/>
        </p:nvSpPr>
        <p:spPr bwMode="auto">
          <a:xfrm>
            <a:off x="519113" y="1765300"/>
            <a:ext cx="9648825" cy="5262563"/>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GB" altLang="de-DE" sz="1400" b="1">
                <a:latin typeface="Courier New" pitchFamily="49" charset="0"/>
              </a:rPr>
              <a:t>-- 4-Bit LFSR als Pseudozufallszahlengenerator</a:t>
            </a:r>
          </a:p>
          <a:p>
            <a:pPr algn="l"/>
            <a:r>
              <a:rPr lang="en-GB" altLang="de-DE" sz="1400" b="1">
                <a:latin typeface="Courier New" pitchFamily="49" charset="0"/>
              </a:rPr>
              <a:t>entity</a:t>
            </a:r>
            <a:r>
              <a:rPr lang="en-GB" altLang="de-DE" sz="1400">
                <a:latin typeface="Courier New" pitchFamily="49" charset="0"/>
              </a:rPr>
              <a:t> RAND_LFSR </a:t>
            </a:r>
            <a:r>
              <a:rPr lang="en-GB" altLang="de-DE" sz="1400" b="1">
                <a:latin typeface="Courier New" pitchFamily="49" charset="0"/>
              </a:rPr>
              <a:t>is</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port</a:t>
            </a:r>
            <a:r>
              <a:rPr lang="en-GB" altLang="de-DE" sz="1400">
                <a:latin typeface="Courier New" pitchFamily="49" charset="0"/>
              </a:rPr>
              <a:t>( CLK, RESET : </a:t>
            </a:r>
            <a:r>
              <a:rPr lang="en-GB" altLang="de-DE" sz="1400" b="1">
                <a:latin typeface="Courier New" pitchFamily="49" charset="0"/>
              </a:rPr>
              <a:t>in</a:t>
            </a:r>
            <a:r>
              <a:rPr lang="en-GB" altLang="de-DE" sz="1400">
                <a:latin typeface="Courier New" pitchFamily="49" charset="0"/>
              </a:rPr>
              <a:t> bit; Q : </a:t>
            </a:r>
            <a:r>
              <a:rPr lang="en-GB" altLang="de-DE" sz="1400" b="1">
                <a:latin typeface="Courier New" pitchFamily="49" charset="0"/>
              </a:rPr>
              <a:t>out</a:t>
            </a:r>
            <a:r>
              <a:rPr lang="en-GB" altLang="de-DE" sz="1400">
                <a:latin typeface="Courier New" pitchFamily="49" charset="0"/>
              </a:rPr>
              <a:t> bit_vector(3 </a:t>
            </a:r>
            <a:r>
              <a:rPr lang="en-GB" altLang="de-DE" sz="1400" b="1">
                <a:latin typeface="Courier New" pitchFamily="49" charset="0"/>
              </a:rPr>
              <a:t>downto</a:t>
            </a:r>
            <a:r>
              <a:rPr lang="en-GB" altLang="de-DE" sz="1400">
                <a:latin typeface="Courier New" pitchFamily="49" charset="0"/>
              </a:rPr>
              <a:t> 0));</a:t>
            </a:r>
            <a:endParaRPr lang="en-GB" altLang="de-DE" sz="1400" b="1">
              <a:latin typeface="Courier New" pitchFamily="49" charset="0"/>
            </a:endParaRPr>
          </a:p>
          <a:p>
            <a:pPr algn="l"/>
            <a:r>
              <a:rPr lang="en-GB" altLang="de-DE" sz="1400" b="1">
                <a:latin typeface="Courier New" pitchFamily="49" charset="0"/>
              </a:rPr>
              <a:t>end</a:t>
            </a:r>
            <a:r>
              <a:rPr lang="en-GB" altLang="de-DE" sz="1400">
                <a:latin typeface="Courier New" pitchFamily="49" charset="0"/>
              </a:rPr>
              <a:t> RAND_LFSR;</a:t>
            </a:r>
            <a:endParaRPr lang="en-GB" altLang="de-DE" sz="1400" b="1">
              <a:latin typeface="Courier New" pitchFamily="49" charset="0"/>
            </a:endParaRPr>
          </a:p>
          <a:p>
            <a:pPr algn="l"/>
            <a:r>
              <a:rPr lang="en-GB" altLang="de-DE" sz="1400" b="1">
                <a:latin typeface="Courier New" pitchFamily="49" charset="0"/>
              </a:rPr>
              <a:t>architecture</a:t>
            </a:r>
            <a:r>
              <a:rPr lang="en-GB" altLang="de-DE" sz="1400">
                <a:latin typeface="Courier New" pitchFamily="49" charset="0"/>
              </a:rPr>
              <a:t> VERHALTEN </a:t>
            </a:r>
            <a:r>
              <a:rPr lang="en-GB" altLang="de-DE" sz="1400" b="1">
                <a:latin typeface="Courier New" pitchFamily="49" charset="0"/>
              </a:rPr>
              <a:t>of</a:t>
            </a:r>
            <a:r>
              <a:rPr lang="en-GB" altLang="de-DE" sz="1400">
                <a:latin typeface="Courier New" pitchFamily="49" charset="0"/>
              </a:rPr>
              <a:t> RAND_LFSR </a:t>
            </a:r>
            <a:r>
              <a:rPr lang="en-GB" altLang="de-DE" sz="1400" b="1">
                <a:latin typeface="Courier New" pitchFamily="49" charset="0"/>
              </a:rPr>
              <a:t>is</a:t>
            </a:r>
          </a:p>
          <a:p>
            <a:pPr algn="l"/>
            <a:r>
              <a:rPr lang="en-GB" altLang="de-DE" sz="1400" b="1">
                <a:latin typeface="Courier New" pitchFamily="49" charset="0"/>
              </a:rPr>
              <a:t>signal</a:t>
            </a:r>
            <a:r>
              <a:rPr lang="en-GB" altLang="de-DE" sz="1400">
                <a:latin typeface="Courier New" pitchFamily="49" charset="0"/>
              </a:rPr>
              <a:t> QINT: bit_vector(3 </a:t>
            </a:r>
            <a:r>
              <a:rPr lang="en-GB" altLang="de-DE" sz="1400" b="1">
                <a:latin typeface="Courier New" pitchFamily="49" charset="0"/>
              </a:rPr>
              <a:t>downto</a:t>
            </a:r>
            <a:r>
              <a:rPr lang="en-GB" altLang="de-DE" sz="1400">
                <a:latin typeface="Courier New" pitchFamily="49" charset="0"/>
              </a:rPr>
              <a:t> 0);</a:t>
            </a:r>
            <a:endParaRPr lang="en-GB" altLang="de-DE" sz="1400" b="1">
              <a:latin typeface="Courier New" pitchFamily="49" charset="0"/>
            </a:endParaRPr>
          </a:p>
          <a:p>
            <a:pPr algn="l"/>
            <a:r>
              <a:rPr lang="en-GB" altLang="de-DE" sz="1400" b="1">
                <a:latin typeface="Courier New" pitchFamily="49" charset="0"/>
              </a:rPr>
              <a:t>signal</a:t>
            </a:r>
            <a:r>
              <a:rPr lang="en-GB" altLang="de-DE" sz="1400">
                <a:latin typeface="Courier New" pitchFamily="49" charset="0"/>
              </a:rPr>
              <a:t> SERIAL_FEEDBACK: bit;</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P1: </a:t>
            </a:r>
            <a:r>
              <a:rPr lang="en-GB" altLang="de-DE" sz="1400" b="1">
                <a:latin typeface="Courier New" pitchFamily="49" charset="0"/>
              </a:rPr>
              <a:t>process</a:t>
            </a:r>
            <a:r>
              <a:rPr lang="en-GB" altLang="de-DE" sz="1400">
                <a:latin typeface="Courier New" pitchFamily="49" charset="0"/>
              </a:rPr>
              <a:t>(CLK, RESET)</a:t>
            </a:r>
            <a:endParaRPr lang="en-GB" altLang="de-DE" sz="1400" b="1">
              <a:latin typeface="Courier New" pitchFamily="49" charset="0"/>
            </a:endParaRPr>
          </a:p>
          <a:p>
            <a:pPr algn="l"/>
            <a:r>
              <a:rPr lang="en-GB" altLang="de-DE" sz="1400" b="1">
                <a:latin typeface="Courier New" pitchFamily="49" charset="0"/>
              </a:rPr>
              <a:t>begin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RESET ='1'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QINT &lt;= "0001" </a:t>
            </a:r>
            <a:r>
              <a:rPr lang="en-GB" altLang="de-DE" sz="1400" b="1">
                <a:latin typeface="Courier New" pitchFamily="49" charset="0"/>
              </a:rPr>
              <a:t>after</a:t>
            </a:r>
            <a:r>
              <a:rPr lang="en-GB" altLang="de-DE" sz="1400">
                <a:latin typeface="Courier New" pitchFamily="49" charset="0"/>
              </a:rPr>
              <a:t> 5 ns; </a:t>
            </a:r>
          </a:p>
          <a:p>
            <a:pPr algn="l"/>
            <a:r>
              <a:rPr lang="en-GB" altLang="de-DE" sz="1400">
                <a:latin typeface="Courier New" pitchFamily="49" charset="0"/>
              </a:rPr>
              <a:t>   </a:t>
            </a:r>
            <a:r>
              <a:rPr lang="en-GB" altLang="de-DE" sz="1400" b="1">
                <a:latin typeface="Courier New" pitchFamily="49" charset="0"/>
              </a:rPr>
              <a:t>elsif</a:t>
            </a:r>
            <a:r>
              <a:rPr lang="en-GB" altLang="de-DE" sz="1400">
                <a:latin typeface="Courier New" pitchFamily="49" charset="0"/>
              </a:rPr>
              <a:t> CLK='1' </a:t>
            </a:r>
            <a:r>
              <a:rPr lang="en-GB" altLang="de-DE" sz="1400" b="1">
                <a:latin typeface="Courier New" pitchFamily="49" charset="0"/>
              </a:rPr>
              <a:t>and</a:t>
            </a:r>
            <a:r>
              <a:rPr lang="en-GB" altLang="de-DE" sz="1400">
                <a:latin typeface="Courier New" pitchFamily="49" charset="0"/>
              </a:rPr>
              <a:t> CLK'event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 QINT = "0000" </a:t>
            </a:r>
            <a:r>
              <a:rPr lang="en-GB" altLang="de-DE" sz="1400" b="1">
                <a:latin typeface="Courier New" pitchFamily="49" charset="0"/>
              </a:rPr>
              <a:t>then</a:t>
            </a:r>
            <a:endParaRPr lang="en-GB" altLang="de-DE" sz="1400">
              <a:latin typeface="Courier New" pitchFamily="49" charset="0"/>
            </a:endParaRPr>
          </a:p>
          <a:p>
            <a:pPr algn="l"/>
            <a:r>
              <a:rPr lang="en-GB" altLang="de-DE" sz="1400">
                <a:latin typeface="Courier New" pitchFamily="49" charset="0"/>
              </a:rPr>
              <a:t>         QINT &lt;= "0001"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else</a:t>
            </a:r>
            <a:r>
              <a:rPr lang="en-GB" altLang="de-DE" sz="1400">
                <a:latin typeface="Courier New" pitchFamily="49" charset="0"/>
              </a:rPr>
              <a:t> </a:t>
            </a:r>
          </a:p>
          <a:p>
            <a:pPr algn="l"/>
            <a:r>
              <a:rPr lang="en-GB" altLang="de-DE" sz="1400">
                <a:latin typeface="Courier New" pitchFamily="49" charset="0"/>
              </a:rPr>
              <a:t>         QINT &lt;= (QINT(2 </a:t>
            </a:r>
            <a:r>
              <a:rPr lang="en-GB" altLang="de-DE" sz="1400" b="1">
                <a:latin typeface="Courier New" pitchFamily="49" charset="0"/>
              </a:rPr>
              <a:t>downto</a:t>
            </a:r>
            <a:r>
              <a:rPr lang="en-GB" altLang="de-DE" sz="1400">
                <a:latin typeface="Courier New" pitchFamily="49" charset="0"/>
              </a:rPr>
              <a:t> 0) &amp; SERIAL_FEEDBACK) </a:t>
            </a:r>
            <a:r>
              <a:rPr lang="en-GB" altLang="de-DE" sz="1400" b="1">
                <a:latin typeface="Courier New" pitchFamily="49" charset="0"/>
              </a:rPr>
              <a:t>after</a:t>
            </a:r>
            <a:r>
              <a:rPr lang="en-GB" altLang="de-DE" sz="1400">
                <a:latin typeface="Courier New" pitchFamily="49" charset="0"/>
              </a:rPr>
              <a:t> 5 ns;</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p>
          <a:p>
            <a:pPr algn="l"/>
            <a:r>
              <a:rPr lang="en-GB" altLang="de-DE" sz="1400">
                <a:latin typeface="Courier New" pitchFamily="49" charset="0"/>
              </a:rPr>
              <a:t>   </a:t>
            </a:r>
            <a:r>
              <a:rPr lang="en-GB" altLang="de-DE" sz="1400" b="1">
                <a:latin typeface="Courier New" pitchFamily="49" charset="0"/>
              </a:rPr>
              <a:t>end</a:t>
            </a:r>
            <a:r>
              <a:rPr lang="en-GB" altLang="de-DE" sz="1400">
                <a:latin typeface="Courier New" pitchFamily="49" charset="0"/>
              </a:rPr>
              <a:t> </a:t>
            </a:r>
            <a:r>
              <a:rPr lang="en-GB" altLang="de-DE" sz="1400" b="1">
                <a:latin typeface="Courier New" pitchFamily="49" charset="0"/>
              </a:rPr>
              <a:t>if</a:t>
            </a:r>
            <a:r>
              <a:rPr lang="en-GB" altLang="de-DE" sz="1400">
                <a:latin typeface="Courier New" pitchFamily="49" charset="0"/>
              </a:rPr>
              <a:t>;</a:t>
            </a:r>
            <a:endParaRPr lang="en-GB" altLang="de-DE" sz="1400" b="1">
              <a:latin typeface="Courier New" pitchFamily="49" charset="0"/>
            </a:endParaRPr>
          </a:p>
          <a:p>
            <a:pPr algn="l"/>
            <a:r>
              <a:rPr lang="en-GB" altLang="de-DE" sz="1400" b="1">
                <a:latin typeface="Courier New" pitchFamily="49" charset="0"/>
              </a:rPr>
              <a:t>end process</a:t>
            </a:r>
            <a:r>
              <a:rPr lang="en-GB" altLang="de-DE" sz="1400">
                <a:latin typeface="Courier New" pitchFamily="49" charset="0"/>
              </a:rPr>
              <a:t> P1;</a:t>
            </a:r>
          </a:p>
          <a:p>
            <a:pPr algn="l"/>
            <a:r>
              <a:rPr lang="de-DE" altLang="de-DE" sz="1400" b="1">
                <a:latin typeface="Courier New" pitchFamily="49" charset="0"/>
              </a:rPr>
              <a:t>-- 4-Bit Rückkopplungsschaltnetz</a:t>
            </a:r>
            <a:endParaRPr lang="de-DE" altLang="de-DE" sz="1400">
              <a:latin typeface="Courier New" pitchFamily="49" charset="0"/>
            </a:endParaRPr>
          </a:p>
          <a:p>
            <a:pPr algn="l"/>
            <a:r>
              <a:rPr lang="de-DE" altLang="de-DE" sz="1400">
                <a:latin typeface="Courier New" pitchFamily="49" charset="0"/>
              </a:rPr>
              <a:t>SERIAL_FEEDBACK &lt;= QINT(3) </a:t>
            </a:r>
            <a:r>
              <a:rPr lang="de-DE" altLang="de-DE" sz="1400" b="1">
                <a:latin typeface="Courier New" pitchFamily="49" charset="0"/>
              </a:rPr>
              <a:t>xor</a:t>
            </a:r>
            <a:r>
              <a:rPr lang="de-DE" altLang="de-DE" sz="1400">
                <a:latin typeface="Courier New" pitchFamily="49" charset="0"/>
              </a:rPr>
              <a:t> QINT(2) </a:t>
            </a:r>
            <a:r>
              <a:rPr lang="de-DE" altLang="de-DE" sz="1400" b="1">
                <a:latin typeface="Courier New" pitchFamily="49" charset="0"/>
              </a:rPr>
              <a:t>after</a:t>
            </a:r>
            <a:r>
              <a:rPr lang="de-DE" altLang="de-DE" sz="1400">
                <a:latin typeface="Courier New" pitchFamily="49" charset="0"/>
              </a:rPr>
              <a:t> 5 ns;</a:t>
            </a:r>
          </a:p>
          <a:p>
            <a:pPr algn="l"/>
            <a:r>
              <a:rPr lang="de-DE" altLang="de-DE" sz="1400">
                <a:latin typeface="Courier New" pitchFamily="49" charset="0"/>
              </a:rPr>
              <a:t>Q &lt;= QINT;   </a:t>
            </a:r>
            <a:r>
              <a:rPr lang="de-DE" altLang="de-DE" sz="1400" b="1">
                <a:latin typeface="Courier New" pitchFamily="49" charset="0"/>
              </a:rPr>
              <a:t>-- Kopie als Ausgangssignal</a:t>
            </a:r>
          </a:p>
          <a:p>
            <a:pPr algn="l"/>
            <a:r>
              <a:rPr lang="de-DE" altLang="de-DE" sz="1400" b="1">
                <a:latin typeface="Courier New" pitchFamily="49" charset="0"/>
              </a:rPr>
              <a:t>end</a:t>
            </a:r>
            <a:r>
              <a:rPr lang="de-DE" altLang="de-DE" sz="1400">
                <a:latin typeface="Courier New" pitchFamily="49" charset="0"/>
              </a:rPr>
              <a:t> VERHALTEN;</a:t>
            </a:r>
          </a:p>
        </p:txBody>
      </p:sp>
      <p:sp>
        <p:nvSpPr>
          <p:cNvPr id="312325" name="AutoShape 5"/>
          <p:cNvSpPr>
            <a:spLocks noChangeArrowheads="1"/>
          </p:cNvSpPr>
          <p:nvPr/>
        </p:nvSpPr>
        <p:spPr bwMode="auto">
          <a:xfrm>
            <a:off x="6423025" y="3997325"/>
            <a:ext cx="2951163" cy="720725"/>
          </a:xfrm>
          <a:prstGeom prst="wedgeRoundRectCallout">
            <a:avLst>
              <a:gd name="adj1" fmla="val -146986"/>
              <a:gd name="adj2" fmla="val 47356"/>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Selbstkorrekturschaltnetz falls keine 1 geschoben werden kann.</a:t>
            </a:r>
          </a:p>
        </p:txBody>
      </p:sp>
      <p:sp>
        <p:nvSpPr>
          <p:cNvPr id="312326" name="AutoShape 6"/>
          <p:cNvSpPr>
            <a:spLocks noChangeArrowheads="1"/>
          </p:cNvSpPr>
          <p:nvPr/>
        </p:nvSpPr>
        <p:spPr bwMode="auto">
          <a:xfrm>
            <a:off x="5991225" y="5510213"/>
            <a:ext cx="2951163" cy="720725"/>
          </a:xfrm>
          <a:prstGeom prst="wedgeRoundRectCallout">
            <a:avLst>
              <a:gd name="adj1" fmla="val -149894"/>
              <a:gd name="adj2" fmla="val 61676"/>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Feedback-Schaltnetz für vier Bit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2325"/>
                                        </p:tgtEl>
                                        <p:attrNameLst>
                                          <p:attrName>style.visibility</p:attrName>
                                        </p:attrNameLst>
                                      </p:cBhvr>
                                      <p:to>
                                        <p:strVal val="visible"/>
                                      </p:to>
                                    </p:set>
                                    <p:animEffect transition="in" filter="blinds(horizontal)">
                                      <p:cBhvr>
                                        <p:cTn id="7" dur="500"/>
                                        <p:tgtEl>
                                          <p:spTgt spid="312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2326"/>
                                        </p:tgtEl>
                                        <p:attrNameLst>
                                          <p:attrName>style.visibility</p:attrName>
                                        </p:attrNameLst>
                                      </p:cBhvr>
                                      <p:to>
                                        <p:strVal val="visible"/>
                                      </p:to>
                                    </p:set>
                                    <p:animEffect transition="in" filter="blinds(horizontal)">
                                      <p:cBhvr>
                                        <p:cTn id="12" dur="500"/>
                                        <p:tgtEl>
                                          <p:spTgt spid="312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5" grpId="0" animBg="1"/>
      <p:bldP spid="3123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umsplatzhalter 3"/>
          <p:cNvSpPr>
            <a:spLocks noGrp="1"/>
          </p:cNvSpPr>
          <p:nvPr>
            <p:ph type="dt" sz="quarter" idx="10"/>
          </p:nvPr>
        </p:nvSpPr>
        <p:spPr/>
        <p:txBody>
          <a:bodyPr/>
          <a:lstStyle/>
          <a:p>
            <a:pPr defTabSz="995363">
              <a:defRPr/>
            </a:pPr>
            <a:fld id="{F4F34AA7-CC7A-4C0D-82E3-1E09D6C73BC5}" type="datetime1">
              <a:rPr lang="de-DE">
                <a:latin typeface="+mn-lt"/>
              </a:rPr>
              <a:pPr defTabSz="995363">
                <a:defRPr/>
              </a:pPr>
              <a:t>15.01.2019</a:t>
            </a:fld>
            <a:endParaRPr lang="de-DE">
              <a:latin typeface="+mn-lt"/>
            </a:endParaRPr>
          </a:p>
        </p:txBody>
      </p:sp>
      <p:sp>
        <p:nvSpPr>
          <p:cNvPr id="11"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12" name="Foliennummernplatzhalter 5"/>
          <p:cNvSpPr>
            <a:spLocks noGrp="1"/>
          </p:cNvSpPr>
          <p:nvPr>
            <p:ph type="sldNum" sz="quarter" idx="12"/>
          </p:nvPr>
        </p:nvSpPr>
        <p:spPr/>
        <p:txBody>
          <a:bodyPr/>
          <a:lstStyle/>
          <a:p>
            <a:pPr defTabSz="995363">
              <a:defRPr/>
            </a:pPr>
            <a:fld id="{4AE24E6D-EE95-4B25-BED4-BC878B3E5F35}" type="slidenum">
              <a:rPr lang="en-US">
                <a:latin typeface="+mn-lt"/>
              </a:rPr>
              <a:pPr defTabSz="995363">
                <a:defRPr/>
              </a:pPr>
              <a:t>20</a:t>
            </a:fld>
            <a:endParaRPr lang="de-DE">
              <a:latin typeface="Times New Roman" pitchFamily="18" charset="0"/>
            </a:endParaRPr>
          </a:p>
        </p:txBody>
      </p:sp>
      <p:sp>
        <p:nvSpPr>
          <p:cNvPr id="313346" name="Rectangle 2"/>
          <p:cNvSpPr>
            <a:spLocks noGrp="1" noChangeArrowheads="1"/>
          </p:cNvSpPr>
          <p:nvPr>
            <p:ph type="title"/>
          </p:nvPr>
        </p:nvSpPr>
        <p:spPr>
          <a:xfrm>
            <a:off x="227013" y="252413"/>
            <a:ext cx="10212387" cy="622300"/>
          </a:xfrm>
        </p:spPr>
        <p:txBody>
          <a:bodyPr/>
          <a:lstStyle/>
          <a:p>
            <a:pPr eaLnBrk="1" hangingPunct="1">
              <a:defRPr/>
            </a:pPr>
            <a:r>
              <a:rPr lang="de-DE" smtClean="0"/>
              <a:t>Struktur und Simulation eines 4-Bit-LFSRs</a:t>
            </a:r>
          </a:p>
        </p:txBody>
      </p:sp>
      <p:sp>
        <p:nvSpPr>
          <p:cNvPr id="26630" name="Rectangle 5"/>
          <p:cNvSpPr>
            <a:spLocks noChangeArrowheads="1"/>
          </p:cNvSpPr>
          <p:nvPr/>
        </p:nvSpPr>
        <p:spPr bwMode="auto">
          <a:xfrm>
            <a:off x="0" y="2967038"/>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26631" name="Object 4"/>
          <p:cNvGraphicFramePr>
            <a:graphicFrameLocks noChangeAspect="1"/>
          </p:cNvGraphicFramePr>
          <p:nvPr/>
        </p:nvGraphicFramePr>
        <p:xfrm>
          <a:off x="2606675" y="1836738"/>
          <a:ext cx="7345363" cy="2517775"/>
        </p:xfrm>
        <a:graphic>
          <a:graphicData uri="http://schemas.openxmlformats.org/presentationml/2006/ole">
            <mc:AlternateContent xmlns:mc="http://schemas.openxmlformats.org/markup-compatibility/2006">
              <mc:Choice xmlns:v="urn:schemas-microsoft-com:vml" Requires="v">
                <p:oleObj spid="_x0000_s26667" name="Visio" r:id="rId3" imgW="7861831" imgH="2693055" progId="Visio.Drawing.11">
                  <p:embed/>
                </p:oleObj>
              </mc:Choice>
              <mc:Fallback>
                <p:oleObj name="Visio" r:id="rId3" imgW="7861831" imgH="269305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675" y="1836738"/>
                        <a:ext cx="7345363"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2" name="Rectangle 7"/>
          <p:cNvSpPr>
            <a:spLocks noChangeArrowheads="1"/>
          </p:cNvSpPr>
          <p:nvPr/>
        </p:nvSpPr>
        <p:spPr bwMode="auto">
          <a:xfrm>
            <a:off x="0" y="318135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26633" name="Object 6"/>
          <p:cNvGraphicFramePr>
            <a:graphicFrameLocks noChangeAspect="1"/>
          </p:cNvGraphicFramePr>
          <p:nvPr/>
        </p:nvGraphicFramePr>
        <p:xfrm>
          <a:off x="519113" y="4502150"/>
          <a:ext cx="9864725" cy="2490788"/>
        </p:xfrm>
        <a:graphic>
          <a:graphicData uri="http://schemas.openxmlformats.org/presentationml/2006/ole">
            <mc:AlternateContent xmlns:mc="http://schemas.openxmlformats.org/markup-compatibility/2006">
              <mc:Choice xmlns:v="urn:schemas-microsoft-com:vml" Requires="v">
                <p:oleObj spid="_x0000_s26668" name="Visio" r:id="rId5" imgW="7163077" imgH="1202092" progId="Visio.Drawing.11">
                  <p:embed/>
                </p:oleObj>
              </mc:Choice>
              <mc:Fallback>
                <p:oleObj name="Visio" r:id="rId5" imgW="7163077" imgH="1202092"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13" y="4502150"/>
                        <a:ext cx="9864725"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4" name="Text Box 8"/>
          <p:cNvSpPr txBox="1">
            <a:spLocks noChangeArrowheads="1"/>
          </p:cNvSpPr>
          <p:nvPr/>
        </p:nvSpPr>
        <p:spPr bwMode="auto">
          <a:xfrm>
            <a:off x="519113" y="2125663"/>
            <a:ext cx="29527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eaLnBrk="1" hangingPunct="1">
              <a:lnSpc>
                <a:spcPct val="110000"/>
              </a:lnSpc>
              <a:spcBef>
                <a:spcPct val="20000"/>
              </a:spcBef>
            </a:pPr>
            <a:r>
              <a:rPr lang="de-DE" altLang="de-DE" sz="1800" b="1">
                <a:latin typeface="Arial" pitchFamily="34" charset="0"/>
              </a:rPr>
              <a:t>Die Schaltung enthält kein Korrekturschaltnetz!</a:t>
            </a:r>
          </a:p>
        </p:txBody>
      </p:sp>
      <p:sp>
        <p:nvSpPr>
          <p:cNvPr id="313353" name="AutoShape 9"/>
          <p:cNvSpPr>
            <a:spLocks noChangeArrowheads="1"/>
          </p:cNvSpPr>
          <p:nvPr/>
        </p:nvSpPr>
        <p:spPr bwMode="auto">
          <a:xfrm>
            <a:off x="6496050" y="6013450"/>
            <a:ext cx="2951163" cy="1152525"/>
          </a:xfrm>
          <a:prstGeom prst="wedgeRoundRectCallout">
            <a:avLst>
              <a:gd name="adj1" fmla="val -5296"/>
              <a:gd name="adj2" fmla="val -104819"/>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Die 4-Bit-Pseudozufallszahlen-sequenz besteht  aus 15 Zahlen</a:t>
            </a:r>
          </a:p>
        </p:txBody>
      </p:sp>
      <p:sp>
        <p:nvSpPr>
          <p:cNvPr id="313354" name="AutoShape 10"/>
          <p:cNvSpPr>
            <a:spLocks noChangeArrowheads="1"/>
          </p:cNvSpPr>
          <p:nvPr/>
        </p:nvSpPr>
        <p:spPr bwMode="auto">
          <a:xfrm>
            <a:off x="7720013" y="4284663"/>
            <a:ext cx="2736850" cy="360362"/>
          </a:xfrm>
          <a:prstGeom prst="wedgeRoundRectCallout">
            <a:avLst>
              <a:gd name="adj1" fmla="val -7542"/>
              <a:gd name="adj2" fmla="val 121366"/>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Störung bei t = 1820 ns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3353"/>
                                        </p:tgtEl>
                                        <p:attrNameLst>
                                          <p:attrName>style.visibility</p:attrName>
                                        </p:attrNameLst>
                                      </p:cBhvr>
                                      <p:to>
                                        <p:strVal val="visible"/>
                                      </p:to>
                                    </p:set>
                                    <p:animEffect transition="in" filter="blinds(horizontal)">
                                      <p:cBhvr>
                                        <p:cTn id="7" dur="500"/>
                                        <p:tgtEl>
                                          <p:spTgt spid="3133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3354"/>
                                        </p:tgtEl>
                                        <p:attrNameLst>
                                          <p:attrName>style.visibility</p:attrName>
                                        </p:attrNameLst>
                                      </p:cBhvr>
                                      <p:to>
                                        <p:strVal val="visible"/>
                                      </p:to>
                                    </p:set>
                                    <p:animEffect transition="in" filter="blinds(horizontal)">
                                      <p:cBhvr>
                                        <p:cTn id="12" dur="500"/>
                                        <p:tgtEl>
                                          <p:spTgt spid="313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3" grpId="0" animBg="1"/>
      <p:bldP spid="3133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252413"/>
            <a:ext cx="10212387" cy="622300"/>
          </a:xfrm>
        </p:spPr>
        <p:txBody>
          <a:bodyPr/>
          <a:lstStyle/>
          <a:p>
            <a:pPr>
              <a:defRPr/>
            </a:pPr>
            <a:r>
              <a:rPr lang="de-DE" dirty="0" smtClean="0"/>
              <a:t>Synchronisation Digitaler Systeme</a:t>
            </a:r>
            <a:endParaRPr lang="de-AT" dirty="0"/>
          </a:p>
        </p:txBody>
      </p:sp>
      <p:sp>
        <p:nvSpPr>
          <p:cNvPr id="27651" name="Text Placeholder 2"/>
          <p:cNvSpPr>
            <a:spLocks noGrp="1"/>
          </p:cNvSpPr>
          <p:nvPr>
            <p:ph type="body" sz="half" idx="1"/>
          </p:nvPr>
        </p:nvSpPr>
        <p:spPr>
          <a:xfrm>
            <a:off x="1235075" y="1765300"/>
            <a:ext cx="8716963" cy="5397500"/>
          </a:xfrm>
        </p:spPr>
        <p:txBody>
          <a:bodyPr/>
          <a:lstStyle/>
          <a:p>
            <a:pPr>
              <a:lnSpc>
                <a:spcPct val="150000"/>
              </a:lnSpc>
            </a:pPr>
            <a:r>
              <a:rPr lang="de-AT" altLang="de-DE" smtClean="0"/>
              <a:t>Kopplung von Signalen in zueinander synchronen Taktdomänen</a:t>
            </a:r>
          </a:p>
          <a:p>
            <a:pPr lvl="1">
              <a:lnSpc>
                <a:spcPct val="150000"/>
              </a:lnSpc>
            </a:pPr>
            <a:r>
              <a:rPr lang="de-AT" altLang="de-DE" smtClean="0"/>
              <a:t>Impulsverkürzung</a:t>
            </a:r>
          </a:p>
          <a:p>
            <a:pPr lvl="1">
              <a:lnSpc>
                <a:spcPct val="150000"/>
              </a:lnSpc>
            </a:pPr>
            <a:r>
              <a:rPr lang="de-AT" altLang="de-DE" smtClean="0"/>
              <a:t>Impulsverlängerung</a:t>
            </a:r>
          </a:p>
          <a:p>
            <a:pPr>
              <a:lnSpc>
                <a:spcPct val="150000"/>
              </a:lnSpc>
            </a:pPr>
            <a:r>
              <a:rPr lang="de-AT" altLang="de-DE" smtClean="0"/>
              <a:t>Synchronisierung Asynchroner Eingangssignale</a:t>
            </a:r>
          </a:p>
          <a:p>
            <a:pPr lvl="1">
              <a:lnSpc>
                <a:spcPct val="150000"/>
              </a:lnSpc>
            </a:pPr>
            <a:r>
              <a:rPr lang="de-AT" altLang="de-DE" smtClean="0"/>
              <a:t>Synchronisierung langer Eingangsimpulse</a:t>
            </a:r>
          </a:p>
          <a:p>
            <a:pPr lvl="1">
              <a:lnSpc>
                <a:spcPct val="150000"/>
              </a:lnSpc>
            </a:pPr>
            <a:r>
              <a:rPr lang="de-AT" altLang="de-DE" smtClean="0"/>
              <a:t>Synchronisierung kurzer Eingangsimpulse</a:t>
            </a:r>
          </a:p>
          <a:p>
            <a:pPr lvl="1">
              <a:lnSpc>
                <a:spcPct val="150000"/>
              </a:lnSpc>
            </a:pPr>
            <a:r>
              <a:rPr lang="de-AT" altLang="de-DE" smtClean="0"/>
              <a:t>Asynchrone Resets</a:t>
            </a:r>
          </a:p>
          <a:p>
            <a:pPr>
              <a:lnSpc>
                <a:spcPct val="150000"/>
              </a:lnSpc>
            </a:pPr>
            <a:r>
              <a:rPr lang="de-AT" altLang="de-DE" smtClean="0"/>
              <a:t>Datenaustausch zwischen Teilsystemen</a:t>
            </a:r>
          </a:p>
          <a:p>
            <a:pPr lvl="1">
              <a:lnSpc>
                <a:spcPct val="150000"/>
              </a:lnSpc>
            </a:pPr>
            <a:r>
              <a:rPr lang="de-AT" altLang="de-DE" smtClean="0"/>
              <a:t>Synchrone Datenübertragung</a:t>
            </a:r>
          </a:p>
          <a:p>
            <a:pPr lvl="1">
              <a:lnSpc>
                <a:spcPct val="150000"/>
              </a:lnSpc>
            </a:pPr>
            <a:r>
              <a:rPr lang="de-AT" altLang="de-DE" smtClean="0"/>
              <a:t>Asynchrone Datenübertragung</a:t>
            </a:r>
          </a:p>
          <a:p>
            <a:pPr>
              <a:lnSpc>
                <a:spcPct val="150000"/>
              </a:lnSpc>
            </a:pPr>
            <a:endParaRPr lang="de-AT" altLang="de-DE" smtClean="0"/>
          </a:p>
        </p:txBody>
      </p:sp>
      <p:sp>
        <p:nvSpPr>
          <p:cNvPr id="27652" name="Date Placehold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A22FC84A-3920-482B-871C-D701BF9D1D79}" type="datetime1">
              <a:rPr lang="de-DE" altLang="en-US" sz="1000" smtClean="0">
                <a:latin typeface="Arial" pitchFamily="34" charset="0"/>
              </a:rPr>
              <a:pPr/>
              <a:t>15.01.2019</a:t>
            </a:fld>
            <a:endParaRPr lang="de-DE" altLang="en-US" sz="1000" smtClean="0">
              <a:latin typeface="Arial" pitchFamily="34" charset="0"/>
            </a:endParaRPr>
          </a:p>
        </p:txBody>
      </p:sp>
      <p:sp>
        <p:nvSpPr>
          <p:cNvPr id="27653"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endParaRPr lang="de-DE" altLang="en-US" sz="1500" smtClean="0">
              <a:latin typeface="Arial" pitchFamily="34" charset="0"/>
            </a:endParaRPr>
          </a:p>
        </p:txBody>
      </p:sp>
      <p:sp>
        <p:nvSpPr>
          <p:cNvPr id="27654"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89CD4127-D9E4-498B-AE62-ABD6C68ECADE}" type="slidenum">
              <a:rPr lang="en-US" altLang="en-US" sz="1200" b="0" smtClean="0">
                <a:solidFill>
                  <a:schemeClr val="tx2"/>
                </a:solidFill>
              </a:rPr>
              <a:pPr algn="r">
                <a:spcBef>
                  <a:spcPct val="0"/>
                </a:spcBef>
                <a:buFontTx/>
                <a:buNone/>
              </a:pPr>
              <a:t>21</a:t>
            </a:fld>
            <a:endParaRPr lang="de-DE" altLang="en-US" sz="1200" b="0" smtClean="0">
              <a:solidFill>
                <a:schemeClr val="tx2"/>
              </a:solidFill>
              <a:latin typeface="Times New Roman" pitchFamily="18" charset="0"/>
            </a:endParaRPr>
          </a:p>
        </p:txBody>
      </p:sp>
      <p:sp>
        <p:nvSpPr>
          <p:cNvPr id="27655" name="Rectangle 8"/>
          <p:cNvSpPr>
            <a:spLocks noChangeArrowheads="1"/>
          </p:cNvSpPr>
          <p:nvPr/>
        </p:nvSpPr>
        <p:spPr bwMode="auto">
          <a:xfrm>
            <a:off x="7954963" y="6654800"/>
            <a:ext cx="2736850" cy="915988"/>
          </a:xfrm>
          <a:prstGeom prst="rect">
            <a:avLst/>
          </a:prstGeom>
          <a:solidFill>
            <a:schemeClr val="bg1"/>
          </a:solidFill>
          <a:ln w="25400" algn="ctr">
            <a:solidFill>
              <a:schemeClr val="bg1"/>
            </a:solidFill>
            <a:round/>
            <a:headEnd/>
            <a:tailEnd/>
          </a:ln>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AT" altLang="de-DE"/>
          </a:p>
        </p:txBody>
      </p:sp>
      <p:graphicFrame>
        <p:nvGraphicFramePr>
          <p:cNvPr id="27656" name="Object 7"/>
          <p:cNvGraphicFramePr>
            <a:graphicFrameLocks noChangeAspect="1"/>
          </p:cNvGraphicFramePr>
          <p:nvPr/>
        </p:nvGraphicFramePr>
        <p:xfrm>
          <a:off x="7974013" y="6508750"/>
          <a:ext cx="2698750" cy="1054100"/>
        </p:xfrm>
        <a:graphic>
          <a:graphicData uri="http://schemas.openxmlformats.org/presentationml/2006/ole">
            <mc:AlternateContent xmlns:mc="http://schemas.openxmlformats.org/markup-compatibility/2006">
              <mc:Choice xmlns:v="urn:schemas-microsoft-com:vml" Requires="v">
                <p:oleObj spid="_x0000_s27672" name="Visio" r:id="rId3" imgW="2893172" imgH="1071934" progId="Visio.Drawing.11">
                  <p:embed/>
                </p:oleObj>
              </mc:Choice>
              <mc:Fallback>
                <p:oleObj name="Visio" r:id="rId3" imgW="2893172" imgH="1071934"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013" y="6508750"/>
                        <a:ext cx="26987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B05B7EDA-E07A-4633-887F-B46651D85506}" type="datetime1">
              <a:rPr lang="de-DE" altLang="en-US" sz="1000" smtClean="0">
                <a:latin typeface="Arial" pitchFamily="34" charset="0"/>
              </a:rPr>
              <a:pPr/>
              <a:t>15.01.2019</a:t>
            </a:fld>
            <a:endParaRPr lang="de-DE" altLang="en-US" sz="1000" smtClean="0">
              <a:latin typeface="Arial" pitchFamily="34" charset="0"/>
            </a:endParaRPr>
          </a:p>
        </p:txBody>
      </p:sp>
      <p:sp>
        <p:nvSpPr>
          <p:cNvPr id="28675"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28676"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2BAE0729-B840-4DC2-93C3-21FFDCC25FCB}" type="slidenum">
              <a:rPr lang="en-US" altLang="en-US" sz="1200" b="0" smtClean="0">
                <a:solidFill>
                  <a:schemeClr val="tx2"/>
                </a:solidFill>
              </a:rPr>
              <a:pPr algn="r">
                <a:spcBef>
                  <a:spcPct val="0"/>
                </a:spcBef>
                <a:buFontTx/>
                <a:buNone/>
              </a:pPr>
              <a:t>22</a:t>
            </a:fld>
            <a:endParaRPr lang="de-DE" altLang="en-US" sz="1200" b="0" smtClean="0">
              <a:solidFill>
                <a:schemeClr val="tx2"/>
              </a:solidFill>
              <a:latin typeface="Times New Roman" pitchFamily="18" charset="0"/>
            </a:endParaRPr>
          </a:p>
        </p:txBody>
      </p:sp>
      <p:sp>
        <p:nvSpPr>
          <p:cNvPr id="28677" name="Rectangle 23"/>
          <p:cNvSpPr>
            <a:spLocks noGrp="1" noChangeArrowheads="1"/>
          </p:cNvSpPr>
          <p:nvPr>
            <p:ph type="body" sz="half" idx="1"/>
          </p:nvPr>
        </p:nvSpPr>
        <p:spPr>
          <a:xfrm>
            <a:off x="950913" y="3709988"/>
            <a:ext cx="9217025" cy="2890837"/>
          </a:xfrm>
        </p:spPr>
        <p:txBody>
          <a:bodyPr/>
          <a:lstStyle/>
          <a:p>
            <a:pPr algn="ctr" eaLnBrk="1" hangingPunct="1">
              <a:buFontTx/>
              <a:buNone/>
            </a:pPr>
            <a:endParaRPr lang="en-US" altLang="de-DE" sz="2500" smtClean="0"/>
          </a:p>
          <a:p>
            <a:pPr algn="ctr" eaLnBrk="1" hangingPunct="1">
              <a:buFontTx/>
              <a:buNone/>
            </a:pPr>
            <a:endParaRPr lang="de-DE" altLang="de-DE" sz="1900" smtClean="0"/>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Synchronisation Digitaler Systeme</a:t>
            </a:r>
          </a:p>
        </p:txBody>
      </p:sp>
      <p:sp>
        <p:nvSpPr>
          <p:cNvPr id="12295" name="Text Box 43"/>
          <p:cNvSpPr txBox="1">
            <a:spLocks noChangeArrowheads="1"/>
          </p:cNvSpPr>
          <p:nvPr/>
        </p:nvSpPr>
        <p:spPr bwMode="auto">
          <a:xfrm>
            <a:off x="728663" y="1836738"/>
            <a:ext cx="9145587"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lnSpc>
                <a:spcPct val="150000"/>
              </a:lnSpc>
              <a:spcBef>
                <a:spcPct val="50000"/>
              </a:spcBef>
              <a:defRPr/>
            </a:pPr>
            <a:r>
              <a:rPr lang="de-DE" sz="1800" b="1" dirty="0" smtClean="0">
                <a:latin typeface="Arial" charset="0"/>
              </a:rPr>
              <a:t>In einem digitalen System werden evtl. unterschiedliche Schaltungsblöcke mit unterschiedlichem Takt betrieben. Unterscheide:</a:t>
            </a:r>
          </a:p>
          <a:p>
            <a:pPr marL="285750" indent="-285750" algn="l">
              <a:lnSpc>
                <a:spcPct val="150000"/>
              </a:lnSpc>
              <a:buFont typeface="Arial" pitchFamily="34" charset="0"/>
              <a:buChar char="•"/>
              <a:defRPr/>
            </a:pPr>
            <a:r>
              <a:rPr lang="de-DE" sz="1800" dirty="0" smtClean="0">
                <a:latin typeface="+mn-lt"/>
              </a:rPr>
              <a:t>Synchronisation zweier Taktdomänen mit gemeinsamem Grundtakt.</a:t>
            </a:r>
          </a:p>
          <a:p>
            <a:pPr marL="285750" indent="-285750" algn="l">
              <a:lnSpc>
                <a:spcPct val="150000"/>
              </a:lnSpc>
              <a:buFont typeface="Arial" pitchFamily="34" charset="0"/>
              <a:buChar char="•"/>
              <a:defRPr/>
            </a:pPr>
            <a:r>
              <a:rPr lang="de-DE" sz="1800" dirty="0" smtClean="0">
                <a:latin typeface="+mn-lt"/>
              </a:rPr>
              <a:t>Synchronisation völlig asynchroner Taktdomänen.</a:t>
            </a:r>
          </a:p>
          <a:p>
            <a:pPr marL="285750" indent="-285750" algn="l">
              <a:lnSpc>
                <a:spcPct val="150000"/>
              </a:lnSpc>
              <a:spcBef>
                <a:spcPct val="50000"/>
              </a:spcBef>
              <a:buFont typeface="Arial" pitchFamily="34" charset="0"/>
              <a:buChar char="•"/>
              <a:defRPr/>
            </a:pPr>
            <a:endParaRPr lang="de-DE" sz="1800" b="1" dirty="0" smtClean="0">
              <a:latin typeface="+mn-lt"/>
            </a:endParaRPr>
          </a:p>
        </p:txBody>
      </p:sp>
      <p:sp>
        <p:nvSpPr>
          <p:cNvPr id="9" name="Text Box 43"/>
          <p:cNvSpPr txBox="1">
            <a:spLocks noChangeArrowheads="1"/>
          </p:cNvSpPr>
          <p:nvPr/>
        </p:nvSpPr>
        <p:spPr bwMode="auto">
          <a:xfrm>
            <a:off x="763588" y="3925888"/>
            <a:ext cx="9145587"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lnSpc>
                <a:spcPct val="150000"/>
              </a:lnSpc>
              <a:spcBef>
                <a:spcPct val="50000"/>
              </a:spcBef>
              <a:defRPr/>
            </a:pPr>
            <a:r>
              <a:rPr lang="de-DE" sz="1800" b="1" dirty="0" err="1" smtClean="0">
                <a:latin typeface="+mn-lt"/>
              </a:rPr>
              <a:t>Innhalt</a:t>
            </a:r>
            <a:r>
              <a:rPr lang="de-DE" sz="1800" b="1" dirty="0" smtClean="0">
                <a:latin typeface="+mn-lt"/>
              </a:rPr>
              <a:t>:</a:t>
            </a:r>
          </a:p>
          <a:p>
            <a:pPr marL="285750" indent="-285750" algn="l">
              <a:lnSpc>
                <a:spcPct val="150000"/>
              </a:lnSpc>
              <a:buFont typeface="Arial" pitchFamily="34" charset="0"/>
              <a:buChar char="•"/>
              <a:defRPr/>
            </a:pPr>
            <a:r>
              <a:rPr lang="de-DE" sz="1800" dirty="0" smtClean="0">
                <a:latin typeface="+mn-lt"/>
              </a:rPr>
              <a:t>Schaltungen zur Verkürzung von Eingangsimpulsen.</a:t>
            </a:r>
          </a:p>
          <a:p>
            <a:pPr marL="285750" indent="-285750" algn="l">
              <a:lnSpc>
                <a:spcPct val="150000"/>
              </a:lnSpc>
              <a:buFont typeface="Arial" pitchFamily="34" charset="0"/>
              <a:buChar char="•"/>
              <a:defRPr/>
            </a:pPr>
            <a:r>
              <a:rPr lang="de-DE" sz="1800" dirty="0">
                <a:latin typeface="+mn-lt"/>
              </a:rPr>
              <a:t>Schaltungen zur </a:t>
            </a:r>
            <a:r>
              <a:rPr lang="de-DE" sz="1800" dirty="0" smtClean="0">
                <a:latin typeface="+mn-lt"/>
              </a:rPr>
              <a:t>Verlängerung </a:t>
            </a:r>
            <a:r>
              <a:rPr lang="de-DE" sz="1800" dirty="0">
                <a:latin typeface="+mn-lt"/>
              </a:rPr>
              <a:t>von </a:t>
            </a:r>
            <a:r>
              <a:rPr lang="de-DE" sz="1800" dirty="0" smtClean="0">
                <a:latin typeface="+mn-lt"/>
              </a:rPr>
              <a:t>Eingangsimpulsen.</a:t>
            </a:r>
            <a:endParaRPr lang="de-DE" sz="1800" dirty="0">
              <a:latin typeface="+mn-lt"/>
            </a:endParaRPr>
          </a:p>
          <a:p>
            <a:pPr marL="285750" indent="-285750" algn="l">
              <a:lnSpc>
                <a:spcPct val="150000"/>
              </a:lnSpc>
              <a:buFont typeface="Arial" pitchFamily="34" charset="0"/>
              <a:buChar char="•"/>
              <a:defRPr/>
            </a:pPr>
            <a:r>
              <a:rPr lang="de-DE" sz="1800" dirty="0" smtClean="0">
                <a:latin typeface="+mn-lt"/>
              </a:rPr>
              <a:t>Metastabilität.</a:t>
            </a:r>
          </a:p>
          <a:p>
            <a:pPr marL="285750" indent="-285750" algn="l">
              <a:lnSpc>
                <a:spcPct val="150000"/>
              </a:lnSpc>
              <a:buFont typeface="Arial" pitchFamily="34" charset="0"/>
              <a:buChar char="•"/>
              <a:defRPr/>
            </a:pPr>
            <a:r>
              <a:rPr lang="de-DE" sz="1800" dirty="0" smtClean="0">
                <a:latin typeface="+mn-lt"/>
              </a:rPr>
              <a:t>Konfiguration von </a:t>
            </a:r>
            <a:r>
              <a:rPr lang="de-DE" sz="1800" dirty="0" err="1" smtClean="0">
                <a:latin typeface="+mn-lt"/>
              </a:rPr>
              <a:t>Resets</a:t>
            </a:r>
            <a:r>
              <a:rPr lang="de-DE" sz="1800" dirty="0" smtClean="0">
                <a:latin typeface="+mn-lt"/>
              </a:rPr>
              <a:t> in CPLDs und FPGAs</a:t>
            </a:r>
          </a:p>
          <a:p>
            <a:pPr marL="285750" indent="-285750" algn="l">
              <a:lnSpc>
                <a:spcPct val="150000"/>
              </a:lnSpc>
              <a:buFont typeface="Arial" pitchFamily="34" charset="0"/>
              <a:buChar char="•"/>
              <a:defRPr/>
            </a:pPr>
            <a:r>
              <a:rPr lang="de-DE" sz="1800" dirty="0" smtClean="0">
                <a:latin typeface="+mn-lt"/>
              </a:rPr>
              <a:t>Datenaustausch zwischen zueinander synchronen oder asynchronen Teilsystemen mit Hilfe einer geeigneten Datenflusssteuerung.</a:t>
            </a:r>
            <a:endParaRPr lang="de-DE" sz="1800" b="1"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33E254B7-07AC-4408-A0C5-7778C92E5EC0}" type="datetime1">
              <a:rPr lang="de-DE" altLang="en-US" sz="1000" smtClean="0">
                <a:latin typeface="Arial" pitchFamily="34" charset="0"/>
              </a:rPr>
              <a:pPr/>
              <a:t>15.01.2019</a:t>
            </a:fld>
            <a:endParaRPr lang="de-DE" altLang="en-US" sz="1000" smtClean="0">
              <a:latin typeface="Arial" pitchFamily="34" charset="0"/>
            </a:endParaRPr>
          </a:p>
        </p:txBody>
      </p:sp>
      <p:sp>
        <p:nvSpPr>
          <p:cNvPr id="2969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2970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8487FFC6-91A3-4BD3-8696-3AE83F45BE2F}" type="slidenum">
              <a:rPr lang="en-US" altLang="en-US" sz="1200" b="0" smtClean="0">
                <a:solidFill>
                  <a:schemeClr val="tx2"/>
                </a:solidFill>
              </a:rPr>
              <a:pPr algn="r">
                <a:spcBef>
                  <a:spcPct val="0"/>
                </a:spcBef>
                <a:buFontTx/>
                <a:buNone/>
              </a:pPr>
              <a:t>23</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Impulsverkürzungsschaltung (1)</a:t>
            </a:r>
          </a:p>
        </p:txBody>
      </p:sp>
      <p:sp>
        <p:nvSpPr>
          <p:cNvPr id="12295" name="Text Box 43"/>
          <p:cNvSpPr txBox="1">
            <a:spLocks noChangeArrowheads="1"/>
          </p:cNvSpPr>
          <p:nvPr/>
        </p:nvSpPr>
        <p:spPr bwMode="auto">
          <a:xfrm>
            <a:off x="728663" y="1836738"/>
            <a:ext cx="9145587"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defRPr/>
            </a:pPr>
            <a:r>
              <a:rPr lang="de-DE" sz="1800" b="1" dirty="0" smtClean="0">
                <a:latin typeface="+mn-lt"/>
              </a:rPr>
              <a:t>Schaltungsprinzip:</a:t>
            </a:r>
          </a:p>
          <a:p>
            <a:pPr marL="285750" indent="-285750" algn="l">
              <a:buFont typeface="Arial" pitchFamily="34" charset="0"/>
              <a:buChar char="•"/>
              <a:defRPr/>
            </a:pPr>
            <a:r>
              <a:rPr lang="de-DE" sz="1800" dirty="0" smtClean="0">
                <a:latin typeface="+mn-lt"/>
              </a:rPr>
              <a:t>Das Eingangssignal INP der langsameren Taktdomäne wird mit dem schnelleren Systemtakt „abgetastet“ und in eine 2-Bit Schieberegister-Pipeline geleitet. Der ältere Abtastwert befindet sich rechts. Ein UND-Gatter dekodiert eine alte 0 und einen neue 1 am Eingang (Signalwechsel: steigende Flanke)</a:t>
            </a:r>
          </a:p>
          <a:p>
            <a:pPr marL="285750" indent="-285750" algn="l">
              <a:buFont typeface="Arial" pitchFamily="34" charset="0"/>
              <a:buChar char="•"/>
              <a:defRPr/>
            </a:pPr>
            <a:r>
              <a:rPr lang="de-DE" sz="1800" dirty="0" smtClean="0">
                <a:latin typeface="+mn-lt"/>
              </a:rPr>
              <a:t>Alternativer Name der Schaltung: </a:t>
            </a:r>
            <a:r>
              <a:rPr lang="de-DE" sz="1800" b="1" dirty="0" smtClean="0">
                <a:latin typeface="+mn-lt"/>
              </a:rPr>
              <a:t>Flankendetektor</a:t>
            </a:r>
          </a:p>
        </p:txBody>
      </p:sp>
      <p:sp>
        <p:nvSpPr>
          <p:cNvPr id="2970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29704" name="Objekt 2"/>
          <p:cNvGraphicFramePr>
            <a:graphicFrameLocks noChangeAspect="1"/>
          </p:cNvGraphicFramePr>
          <p:nvPr/>
        </p:nvGraphicFramePr>
        <p:xfrm>
          <a:off x="182563" y="3838575"/>
          <a:ext cx="10321925" cy="1882775"/>
        </p:xfrm>
        <a:graphic>
          <a:graphicData uri="http://schemas.openxmlformats.org/presentationml/2006/ole">
            <mc:AlternateContent xmlns:mc="http://schemas.openxmlformats.org/markup-compatibility/2006">
              <mc:Choice xmlns:v="urn:schemas-microsoft-com:vml" Requires="v">
                <p:oleObj spid="_x0000_s29721" name="Visio" r:id="rId4" imgW="11229318" imgH="2050920" progId="Visio.Drawing.11">
                  <p:embed/>
                </p:oleObj>
              </mc:Choice>
              <mc:Fallback>
                <p:oleObj name="Visio" r:id="rId4" imgW="11229318" imgH="2050920" progId="Visio.Drawing.11">
                  <p:embed/>
                  <p:pic>
                    <p:nvPicPr>
                      <p:cNvPr id="0" name="Objek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563" y="3838575"/>
                        <a:ext cx="103219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5"/>
          <p:cNvSpPr>
            <a:spLocks noChangeArrowheads="1"/>
          </p:cNvSpPr>
          <p:nvPr/>
        </p:nvSpPr>
        <p:spPr bwMode="auto">
          <a:xfrm>
            <a:off x="2027238" y="5638800"/>
            <a:ext cx="3240087" cy="1238250"/>
          </a:xfrm>
          <a:prstGeom prst="wedgeRoundRectCallout">
            <a:avLst>
              <a:gd name="adj1" fmla="val 2569"/>
              <a:gd name="adj2" fmla="val -13649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Tipp: Mit einem xor-Gatter wird nicht nur eine steigende sondern auch eine fallende Flanke erkannt (digitaler Differenzierer)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6223A6B4-142C-4043-94DC-D8F83ED4A9AF}" type="datetime1">
              <a:rPr lang="de-DE" altLang="en-US" sz="1000" smtClean="0">
                <a:latin typeface="Arial" pitchFamily="34" charset="0"/>
              </a:rPr>
              <a:pPr/>
              <a:t>15.01.2019</a:t>
            </a:fld>
            <a:endParaRPr lang="de-DE" altLang="en-US" sz="1000" smtClean="0">
              <a:latin typeface="Arial" pitchFamily="34" charset="0"/>
            </a:endParaRPr>
          </a:p>
        </p:txBody>
      </p:sp>
      <p:sp>
        <p:nvSpPr>
          <p:cNvPr id="3072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072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1102F82F-4410-410F-834E-DACD414F41F3}" type="slidenum">
              <a:rPr lang="en-US" altLang="en-US" sz="1200" b="0" smtClean="0">
                <a:solidFill>
                  <a:schemeClr val="tx2"/>
                </a:solidFill>
              </a:rPr>
              <a:pPr algn="r">
                <a:spcBef>
                  <a:spcPct val="0"/>
                </a:spcBef>
                <a:buFontTx/>
                <a:buNone/>
              </a:pPr>
              <a:t>24</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Impulsverkürzungsschaltung (2)</a:t>
            </a:r>
          </a:p>
        </p:txBody>
      </p:sp>
      <p:sp>
        <p:nvSpPr>
          <p:cNvPr id="3072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0727" name="Text Box 4"/>
          <p:cNvSpPr txBox="1">
            <a:spLocks noChangeArrowheads="1"/>
          </p:cNvSpPr>
          <p:nvPr/>
        </p:nvSpPr>
        <p:spPr bwMode="auto">
          <a:xfrm>
            <a:off x="374650" y="1765300"/>
            <a:ext cx="9648825" cy="3970338"/>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Courier New" pitchFamily="49" charset="0"/>
                <a:cs typeface="Courier New" pitchFamily="49" charset="0"/>
              </a:rPr>
              <a:t>-- Pulse Shorter: Übertrage Impuls von langsamer in schnelle Taktdomäne</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entity</a:t>
            </a:r>
            <a:r>
              <a:rPr lang="en-US" altLang="de-DE" sz="1400">
                <a:latin typeface="Courier New" pitchFamily="49" charset="0"/>
                <a:cs typeface="Courier New" pitchFamily="49" charset="0"/>
              </a:rPr>
              <a:t> SHORTER </a:t>
            </a:r>
            <a:r>
              <a:rPr lang="en-US" altLang="de-DE" sz="1400" b="1">
                <a:latin typeface="Courier New" pitchFamily="49" charset="0"/>
                <a:cs typeface="Courier New" pitchFamily="49" charset="0"/>
              </a:rPr>
              <a:t>is</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port</a:t>
            </a:r>
            <a:r>
              <a:rPr lang="en-US" altLang="de-DE" sz="1400">
                <a:latin typeface="Courier New" pitchFamily="49" charset="0"/>
                <a:cs typeface="Courier New" pitchFamily="49" charset="0"/>
              </a:rPr>
              <a:t>(	CLK, INP : </a:t>
            </a:r>
            <a:r>
              <a:rPr lang="en-US" altLang="de-DE" sz="1400" b="1">
                <a:latin typeface="Courier New" pitchFamily="49" charset="0"/>
                <a:cs typeface="Courier New" pitchFamily="49" charset="0"/>
              </a:rPr>
              <a:t>in</a:t>
            </a:r>
            <a:r>
              <a:rPr lang="en-US" altLang="de-DE" sz="1400">
                <a:latin typeface="Courier New" pitchFamily="49" charset="0"/>
                <a:cs typeface="Courier New" pitchFamily="49" charset="0"/>
              </a:rPr>
              <a:t> bit;</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INP_S: </a:t>
            </a:r>
            <a:r>
              <a:rPr lang="en-US" altLang="de-DE" sz="1400" b="1">
                <a:latin typeface="Courier New" pitchFamily="49" charset="0"/>
                <a:cs typeface="Courier New" pitchFamily="49" charset="0"/>
              </a:rPr>
              <a:t>out</a:t>
            </a:r>
            <a:r>
              <a:rPr lang="en-US" altLang="de-DE" sz="1400">
                <a:latin typeface="Courier New" pitchFamily="49" charset="0"/>
                <a:cs typeface="Courier New" pitchFamily="49" charset="0"/>
              </a:rPr>
              <a:t> bit);</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end</a:t>
            </a:r>
            <a:r>
              <a:rPr lang="en-US" altLang="de-DE" sz="1400">
                <a:latin typeface="Courier New" pitchFamily="49" charset="0"/>
                <a:cs typeface="Courier New" pitchFamily="49" charset="0"/>
              </a:rPr>
              <a:t> SHORTER;</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architecture</a:t>
            </a:r>
            <a:r>
              <a:rPr lang="en-US" altLang="de-DE" sz="1400">
                <a:latin typeface="Courier New" pitchFamily="49" charset="0"/>
                <a:cs typeface="Courier New" pitchFamily="49" charset="0"/>
              </a:rPr>
              <a:t> VERHALTEN </a:t>
            </a:r>
            <a:r>
              <a:rPr lang="en-US" altLang="de-DE" sz="1400" b="1">
                <a:latin typeface="Courier New" pitchFamily="49" charset="0"/>
                <a:cs typeface="Courier New" pitchFamily="49" charset="0"/>
              </a:rPr>
              <a:t>of</a:t>
            </a:r>
            <a:r>
              <a:rPr lang="en-US" altLang="de-DE" sz="1400">
                <a:latin typeface="Courier New" pitchFamily="49" charset="0"/>
                <a:cs typeface="Courier New" pitchFamily="49" charset="0"/>
              </a:rPr>
              <a:t> SHORTER  </a:t>
            </a:r>
            <a:r>
              <a:rPr lang="en-US" altLang="de-DE" sz="1400" b="1">
                <a:latin typeface="Courier New" pitchFamily="49" charset="0"/>
                <a:cs typeface="Courier New" pitchFamily="49" charset="0"/>
              </a:rPr>
              <a:t>is</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signal</a:t>
            </a:r>
            <a:r>
              <a:rPr lang="en-US" altLang="de-DE" sz="1400">
                <a:latin typeface="Courier New" pitchFamily="49" charset="0"/>
                <a:cs typeface="Courier New" pitchFamily="49" charset="0"/>
              </a:rPr>
              <a:t> INP_1, INP_2: bit;</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begin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PULSE_SHORTER: </a:t>
            </a:r>
            <a:r>
              <a:rPr lang="en-US" altLang="de-DE" sz="1400" b="1">
                <a:latin typeface="Courier New" pitchFamily="49" charset="0"/>
                <a:cs typeface="Courier New" pitchFamily="49" charset="0"/>
              </a:rPr>
              <a:t>process</a:t>
            </a:r>
            <a:r>
              <a:rPr lang="en-US" altLang="de-DE" sz="1400">
                <a:latin typeface="Courier New" pitchFamily="49" charset="0"/>
                <a:cs typeface="Courier New" pitchFamily="49" charset="0"/>
              </a:rPr>
              <a:t>(CLK)    </a:t>
            </a:r>
            <a:r>
              <a:rPr lang="en-US" altLang="de-DE" sz="1400" b="1">
                <a:latin typeface="Courier New" pitchFamily="49" charset="0"/>
                <a:cs typeface="Courier New" pitchFamily="49" charset="0"/>
              </a:rPr>
              <a:t>-- 2 D-FFs</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begin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if</a:t>
            </a:r>
            <a:r>
              <a:rPr lang="en-US" altLang="de-DE" sz="1400">
                <a:latin typeface="Courier New" pitchFamily="49" charset="0"/>
                <a:cs typeface="Courier New" pitchFamily="49" charset="0"/>
              </a:rPr>
              <a:t> CLK='1' </a:t>
            </a:r>
            <a:r>
              <a:rPr lang="en-US" altLang="de-DE" sz="1400" b="1">
                <a:latin typeface="Courier New" pitchFamily="49" charset="0"/>
                <a:cs typeface="Courier New" pitchFamily="49" charset="0"/>
              </a:rPr>
              <a:t>and</a:t>
            </a:r>
            <a:r>
              <a:rPr lang="en-US" altLang="de-DE" sz="1400">
                <a:latin typeface="Courier New" pitchFamily="49" charset="0"/>
                <a:cs typeface="Courier New" pitchFamily="49" charset="0"/>
              </a:rPr>
              <a:t> CLK'event  </a:t>
            </a:r>
            <a:r>
              <a:rPr lang="en-US" altLang="de-DE" sz="1400" b="1">
                <a:latin typeface="Courier New" pitchFamily="49" charset="0"/>
                <a:cs typeface="Courier New" pitchFamily="49" charset="0"/>
              </a:rPr>
              <a:t>then</a:t>
            </a:r>
            <a:r>
              <a:rPr lang="en-US" altLang="de-DE" sz="1400">
                <a:latin typeface="Courier New" pitchFamily="49" charset="0"/>
                <a:cs typeface="Courier New" pitchFamily="49" charset="0"/>
              </a:rPr>
              <a:t>	</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INP_1 &lt;= INP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3 ns; </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INP_2 &lt;= INP_1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3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end if</a:t>
            </a:r>
            <a:r>
              <a:rPr lang="en-US" altLang="de-DE" sz="1400">
                <a:latin typeface="Courier New" pitchFamily="49" charset="0"/>
                <a:cs typeface="Courier New" pitchFamily="49" charset="0"/>
              </a:rPr>
              <a:t>;</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end process </a:t>
            </a:r>
            <a:r>
              <a:rPr lang="en-US" altLang="de-DE" sz="1400">
                <a:latin typeface="Courier New" pitchFamily="49" charset="0"/>
                <a:cs typeface="Courier New" pitchFamily="49" charset="0"/>
              </a:rPr>
              <a:t>PULSE_SHORTER;</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INP_S &lt;= INP_1 </a:t>
            </a:r>
            <a:r>
              <a:rPr lang="en-US" altLang="de-DE" sz="1400" b="1">
                <a:latin typeface="Courier New" pitchFamily="49" charset="0"/>
                <a:cs typeface="Courier New" pitchFamily="49" charset="0"/>
              </a:rPr>
              <a:t>and</a:t>
            </a:r>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not</a:t>
            </a:r>
            <a:r>
              <a:rPr lang="en-US" altLang="de-DE" sz="1400">
                <a:latin typeface="Courier New" pitchFamily="49" charset="0"/>
                <a:cs typeface="Courier New" pitchFamily="49" charset="0"/>
              </a:rPr>
              <a:t> INP_2)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3 ns; </a:t>
            </a:r>
            <a:r>
              <a:rPr lang="en-US" altLang="de-DE" sz="1400" b="1">
                <a:latin typeface="Courier New" pitchFamily="49" charset="0"/>
                <a:cs typeface="Courier New" pitchFamily="49" charset="0"/>
              </a:rPr>
              <a:t>-- verkürzter Impuls</a:t>
            </a:r>
          </a:p>
          <a:p>
            <a:pPr algn="l"/>
            <a:r>
              <a:rPr lang="de-DE" altLang="de-DE" sz="1400" b="1">
                <a:latin typeface="Courier New" pitchFamily="49" charset="0"/>
                <a:cs typeface="Courier New" pitchFamily="49" charset="0"/>
              </a:rPr>
              <a:t>end</a:t>
            </a:r>
            <a:r>
              <a:rPr lang="de-DE" altLang="de-DE" sz="1400">
                <a:latin typeface="Courier New" pitchFamily="49" charset="0"/>
                <a:cs typeface="Courier New" pitchFamily="49" charset="0"/>
              </a:rPr>
              <a:t> VERHALTEN; </a:t>
            </a:r>
          </a:p>
        </p:txBody>
      </p:sp>
      <p:sp>
        <p:nvSpPr>
          <p:cNvPr id="11" name="AutoShape 5"/>
          <p:cNvSpPr>
            <a:spLocks noChangeArrowheads="1"/>
          </p:cNvSpPr>
          <p:nvPr/>
        </p:nvSpPr>
        <p:spPr bwMode="auto">
          <a:xfrm>
            <a:off x="5199063" y="4141788"/>
            <a:ext cx="1911350" cy="735012"/>
          </a:xfrm>
          <a:prstGeom prst="wedgeRoundRectCallout">
            <a:avLst>
              <a:gd name="adj1" fmla="val -107542"/>
              <a:gd name="adj2" fmla="val 1901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Zweistufiges</a:t>
            </a:r>
          </a:p>
          <a:p>
            <a:r>
              <a:rPr lang="de-DE" altLang="de-DE" b="1">
                <a:latin typeface="Arial" pitchFamily="34" charset="0"/>
              </a:rPr>
              <a:t>Pipelineregister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1D73C4AA-67D6-4DF9-916E-92C4039DE480}" type="datetime1">
              <a:rPr lang="de-DE" altLang="en-US" sz="1000" smtClean="0">
                <a:latin typeface="Arial" pitchFamily="34" charset="0"/>
              </a:rPr>
              <a:pPr/>
              <a:t>15.01.2019</a:t>
            </a:fld>
            <a:endParaRPr lang="de-DE" altLang="en-US" sz="1000" smtClean="0">
              <a:latin typeface="Arial" pitchFamily="34" charset="0"/>
            </a:endParaRPr>
          </a:p>
        </p:txBody>
      </p:sp>
      <p:sp>
        <p:nvSpPr>
          <p:cNvPr id="3174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174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3287EA5D-53D9-430B-B59B-B945FB067814}" type="slidenum">
              <a:rPr lang="en-US" altLang="en-US" sz="1200" b="0" smtClean="0">
                <a:solidFill>
                  <a:schemeClr val="tx2"/>
                </a:solidFill>
              </a:rPr>
              <a:pPr algn="r">
                <a:spcBef>
                  <a:spcPct val="0"/>
                </a:spcBef>
                <a:buFontTx/>
                <a:buNone/>
              </a:pPr>
              <a:t>25</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Impulsverlängerungsschaltung (1)</a:t>
            </a:r>
          </a:p>
        </p:txBody>
      </p:sp>
      <p:sp>
        <p:nvSpPr>
          <p:cNvPr id="3175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9" name="Text Box 43"/>
          <p:cNvSpPr txBox="1">
            <a:spLocks noChangeArrowheads="1"/>
          </p:cNvSpPr>
          <p:nvPr/>
        </p:nvSpPr>
        <p:spPr bwMode="auto">
          <a:xfrm>
            <a:off x="728663" y="1836738"/>
            <a:ext cx="9145587"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defRPr/>
            </a:pPr>
            <a:r>
              <a:rPr lang="de-DE" sz="1800" b="1" dirty="0" smtClean="0">
                <a:latin typeface="+mn-lt"/>
              </a:rPr>
              <a:t>Schaltungsprinzip:</a:t>
            </a:r>
          </a:p>
          <a:p>
            <a:pPr marL="285750" indent="-285750" algn="l">
              <a:buFont typeface="Arial" pitchFamily="34" charset="0"/>
              <a:buChar char="•"/>
              <a:defRPr/>
            </a:pPr>
            <a:r>
              <a:rPr lang="de-DE" sz="1800" dirty="0" smtClean="0">
                <a:latin typeface="+mn-lt"/>
              </a:rPr>
              <a:t>Die steigende Flanke des schnellen Eingangssignals INP taktet eine 1 in das erste Flipflop INP_1.</a:t>
            </a:r>
          </a:p>
          <a:p>
            <a:pPr marL="285750" indent="-285750" algn="l">
              <a:buFont typeface="Arial" pitchFamily="34" charset="0"/>
              <a:buChar char="•"/>
              <a:defRPr/>
            </a:pPr>
            <a:r>
              <a:rPr lang="de-DE" sz="1800" dirty="0" smtClean="0">
                <a:latin typeface="+mn-lt"/>
              </a:rPr>
              <a:t>Das zweite Flipflop dient der Synchronisation auf die langsamere Taktdomäne.</a:t>
            </a:r>
          </a:p>
          <a:p>
            <a:pPr marL="285750" indent="-285750" algn="l">
              <a:buFont typeface="Arial" pitchFamily="34" charset="0"/>
              <a:buChar char="•"/>
              <a:defRPr/>
            </a:pPr>
            <a:r>
              <a:rPr lang="de-DE" sz="1800" dirty="0" smtClean="0">
                <a:latin typeface="+mn-lt"/>
              </a:rPr>
              <a:t>Das synchronisierte Signal INP_S setzt das Eingangsflipflop zurück.</a:t>
            </a:r>
          </a:p>
          <a:p>
            <a:pPr marL="285750" indent="-285750" algn="l">
              <a:buFont typeface="Arial" pitchFamily="34" charset="0"/>
              <a:buChar char="•"/>
              <a:defRPr/>
            </a:pPr>
            <a:r>
              <a:rPr lang="de-DE" sz="1800" dirty="0" smtClean="0">
                <a:latin typeface="+mn-lt"/>
              </a:rPr>
              <a:t>Erst danach kann am Eingang eine weitere Flanke detektiert werden.</a:t>
            </a:r>
            <a:endParaRPr lang="de-DE" sz="1800" b="1" dirty="0" smtClean="0">
              <a:latin typeface="+mn-lt"/>
            </a:endParaRPr>
          </a:p>
        </p:txBody>
      </p:sp>
      <p:sp>
        <p:nvSpPr>
          <p:cNvPr id="3175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31753" name="Objekt 3"/>
          <p:cNvGraphicFramePr>
            <a:graphicFrameLocks noChangeAspect="1"/>
          </p:cNvGraphicFramePr>
          <p:nvPr/>
        </p:nvGraphicFramePr>
        <p:xfrm>
          <a:off x="261938" y="3852863"/>
          <a:ext cx="10163175" cy="1752600"/>
        </p:xfrm>
        <a:graphic>
          <a:graphicData uri="http://schemas.openxmlformats.org/presentationml/2006/ole">
            <mc:AlternateContent xmlns:mc="http://schemas.openxmlformats.org/markup-compatibility/2006">
              <mc:Choice xmlns:v="urn:schemas-microsoft-com:vml" Requires="v">
                <p:oleObj spid="_x0000_s31770" name="Visio" r:id="rId4" imgW="9496794" imgH="1633824" progId="Visio.Drawing.11">
                  <p:embed/>
                </p:oleObj>
              </mc:Choice>
              <mc:Fallback>
                <p:oleObj name="Visio" r:id="rId4" imgW="9496794" imgH="1633824" progId="Visio.Drawing.11">
                  <p:embed/>
                  <p:pic>
                    <p:nvPicPr>
                      <p:cNvPr id="0" name="Objek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8" y="3852863"/>
                        <a:ext cx="10163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AutoShape 5"/>
          <p:cNvSpPr>
            <a:spLocks noChangeArrowheads="1"/>
          </p:cNvSpPr>
          <p:nvPr/>
        </p:nvSpPr>
        <p:spPr bwMode="auto">
          <a:xfrm>
            <a:off x="1598613" y="5726113"/>
            <a:ext cx="2376487" cy="1150937"/>
          </a:xfrm>
          <a:prstGeom prst="wedgeRoundRectCallout">
            <a:avLst>
              <a:gd name="adj1" fmla="val -77231"/>
              <a:gd name="adj2" fmla="val -11210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beachte, dass hier am Takteingang das INP-Signal und nicht der Takt liegt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3B3A313B-2936-454F-9A45-22397082B3E9}" type="datetime1">
              <a:rPr lang="de-DE" altLang="en-US" sz="1000" smtClean="0">
                <a:latin typeface="Arial" pitchFamily="34" charset="0"/>
              </a:rPr>
              <a:pPr/>
              <a:t>15.01.2019</a:t>
            </a:fld>
            <a:endParaRPr lang="de-DE" altLang="en-US" sz="1000" smtClean="0">
              <a:latin typeface="Arial" pitchFamily="34" charset="0"/>
            </a:endParaRPr>
          </a:p>
        </p:txBody>
      </p:sp>
      <p:sp>
        <p:nvSpPr>
          <p:cNvPr id="32771"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2772"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6E9F6BB3-2715-4B4E-AB4A-51434D122F07}" type="slidenum">
              <a:rPr lang="en-US" altLang="en-US" sz="1200" b="0" smtClean="0">
                <a:solidFill>
                  <a:schemeClr val="tx2"/>
                </a:solidFill>
              </a:rPr>
              <a:pPr algn="r">
                <a:spcBef>
                  <a:spcPct val="0"/>
                </a:spcBef>
                <a:buFontTx/>
                <a:buNone/>
              </a:pPr>
              <a:t>26</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Impulsverlängerungsschaltung (2)</a:t>
            </a:r>
          </a:p>
        </p:txBody>
      </p:sp>
      <p:sp>
        <p:nvSpPr>
          <p:cNvPr id="3277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2775" name="Text Box 4"/>
          <p:cNvSpPr txBox="1">
            <a:spLocks noChangeArrowheads="1"/>
          </p:cNvSpPr>
          <p:nvPr/>
        </p:nvSpPr>
        <p:spPr bwMode="auto">
          <a:xfrm>
            <a:off x="374650" y="1765300"/>
            <a:ext cx="9648825" cy="5048250"/>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400" b="1">
                <a:latin typeface="Courier New" pitchFamily="49" charset="0"/>
                <a:cs typeface="Courier New" pitchFamily="49" charset="0"/>
              </a:rPr>
              <a:t>entity</a:t>
            </a:r>
            <a:r>
              <a:rPr lang="en-US" altLang="de-DE" sz="1400">
                <a:latin typeface="Courier New" pitchFamily="49" charset="0"/>
                <a:cs typeface="Courier New" pitchFamily="49" charset="0"/>
              </a:rPr>
              <a:t> STRETCHER </a:t>
            </a:r>
            <a:r>
              <a:rPr lang="en-US" altLang="de-DE" sz="1400" b="1">
                <a:latin typeface="Courier New" pitchFamily="49" charset="0"/>
                <a:cs typeface="Courier New" pitchFamily="49" charset="0"/>
              </a:rPr>
              <a:t>is</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port</a:t>
            </a:r>
            <a:r>
              <a:rPr lang="en-US" altLang="de-DE" sz="1400">
                <a:latin typeface="Courier New" pitchFamily="49" charset="0"/>
                <a:cs typeface="Courier New" pitchFamily="49" charset="0"/>
              </a:rPr>
              <a:t>( CLK, INP : </a:t>
            </a:r>
            <a:r>
              <a:rPr lang="en-US" altLang="de-DE" sz="1400" b="1">
                <a:latin typeface="Courier New" pitchFamily="49" charset="0"/>
                <a:cs typeface="Courier New" pitchFamily="49" charset="0"/>
              </a:rPr>
              <a:t>in</a:t>
            </a:r>
            <a:r>
              <a:rPr lang="en-US" altLang="de-DE" sz="1400">
                <a:latin typeface="Courier New" pitchFamily="49" charset="0"/>
                <a:cs typeface="Courier New" pitchFamily="49" charset="0"/>
              </a:rPr>
              <a:t> bit);</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end</a:t>
            </a:r>
            <a:r>
              <a:rPr lang="en-US" altLang="de-DE" sz="1400">
                <a:latin typeface="Courier New" pitchFamily="49" charset="0"/>
                <a:cs typeface="Courier New" pitchFamily="49" charset="0"/>
              </a:rPr>
              <a:t> STRETCHER;</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architecture</a:t>
            </a:r>
            <a:r>
              <a:rPr lang="en-US" altLang="de-DE" sz="1400">
                <a:latin typeface="Courier New" pitchFamily="49" charset="0"/>
                <a:cs typeface="Courier New" pitchFamily="49" charset="0"/>
              </a:rPr>
              <a:t> VERHALTEN </a:t>
            </a:r>
            <a:r>
              <a:rPr lang="en-US" altLang="de-DE" sz="1400" b="1">
                <a:latin typeface="Courier New" pitchFamily="49" charset="0"/>
                <a:cs typeface="Courier New" pitchFamily="49" charset="0"/>
              </a:rPr>
              <a:t>of</a:t>
            </a:r>
            <a:r>
              <a:rPr lang="en-US" altLang="de-DE" sz="1400">
                <a:latin typeface="Courier New" pitchFamily="49" charset="0"/>
                <a:cs typeface="Courier New" pitchFamily="49" charset="0"/>
              </a:rPr>
              <a:t> STRETCHER  </a:t>
            </a:r>
            <a:r>
              <a:rPr lang="en-US" altLang="de-DE" sz="1400" b="1">
                <a:latin typeface="Courier New" pitchFamily="49" charset="0"/>
                <a:cs typeface="Courier New" pitchFamily="49" charset="0"/>
              </a:rPr>
              <a:t>is</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signal</a:t>
            </a:r>
            <a:r>
              <a:rPr lang="en-US" altLang="de-DE" sz="1400">
                <a:latin typeface="Courier New" pitchFamily="49" charset="0"/>
                <a:cs typeface="Courier New" pitchFamily="49" charset="0"/>
              </a:rPr>
              <a:t> INP_1, INP_S: bit;</a:t>
            </a:r>
            <a:endParaRPr lang="de-DE" altLang="de-DE" sz="1400">
              <a:latin typeface="Courier New" pitchFamily="49" charset="0"/>
              <a:cs typeface="Courier New" pitchFamily="49" charset="0"/>
            </a:endParaRPr>
          </a:p>
          <a:p>
            <a:pPr algn="l"/>
            <a:r>
              <a:rPr lang="de-DE" altLang="de-DE" sz="1400" b="1">
                <a:latin typeface="Courier New" pitchFamily="49" charset="0"/>
                <a:cs typeface="Courier New" pitchFamily="49" charset="0"/>
              </a:rPr>
              <a:t>begin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STRETCHER: </a:t>
            </a:r>
            <a:r>
              <a:rPr lang="en-US" altLang="de-DE" sz="1400" b="1">
                <a:latin typeface="Courier New" pitchFamily="49" charset="0"/>
                <a:cs typeface="Courier New" pitchFamily="49" charset="0"/>
              </a:rPr>
              <a:t>process</a:t>
            </a:r>
            <a:r>
              <a:rPr lang="en-US" altLang="de-DE" sz="1400">
                <a:latin typeface="Courier New" pitchFamily="49" charset="0"/>
                <a:cs typeface="Courier New" pitchFamily="49" charset="0"/>
              </a:rPr>
              <a:t>(INP, INP_S)</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begin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if</a:t>
            </a:r>
            <a:r>
              <a:rPr lang="en-US" altLang="de-DE" sz="1400">
                <a:latin typeface="Courier New" pitchFamily="49" charset="0"/>
                <a:cs typeface="Courier New" pitchFamily="49" charset="0"/>
              </a:rPr>
              <a:t> INP_S = '1' </a:t>
            </a:r>
            <a:r>
              <a:rPr lang="en-US" altLang="de-DE" sz="1400" b="1">
                <a:latin typeface="Courier New" pitchFamily="49" charset="0"/>
                <a:cs typeface="Courier New" pitchFamily="49" charset="0"/>
              </a:rPr>
              <a:t>then</a:t>
            </a:r>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 asynchroner Reset</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INP_1 &lt;= '0'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3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elsif</a:t>
            </a:r>
            <a:r>
              <a:rPr lang="en-US" altLang="de-DE" sz="1400">
                <a:latin typeface="Courier New" pitchFamily="49" charset="0"/>
                <a:cs typeface="Courier New" pitchFamily="49" charset="0"/>
              </a:rPr>
              <a:t> INP='1' </a:t>
            </a:r>
            <a:r>
              <a:rPr lang="en-US" altLang="de-DE" sz="1400" b="1">
                <a:latin typeface="Courier New" pitchFamily="49" charset="0"/>
                <a:cs typeface="Courier New" pitchFamily="49" charset="0"/>
              </a:rPr>
              <a:t>and</a:t>
            </a:r>
            <a:r>
              <a:rPr lang="en-US" altLang="de-DE" sz="1400">
                <a:latin typeface="Courier New" pitchFamily="49" charset="0"/>
                <a:cs typeface="Courier New" pitchFamily="49" charset="0"/>
              </a:rPr>
              <a:t> INP'event </a:t>
            </a:r>
            <a:r>
              <a:rPr lang="en-US" altLang="de-DE" sz="1400" b="1">
                <a:latin typeface="Courier New" pitchFamily="49" charset="0"/>
                <a:cs typeface="Courier New" pitchFamily="49" charset="0"/>
              </a:rPr>
              <a:t>then</a:t>
            </a:r>
            <a:r>
              <a:rPr lang="en-US" altLang="de-DE" sz="1400">
                <a:latin typeface="Courier New" pitchFamily="49" charset="0"/>
                <a:cs typeface="Courier New" pitchFamily="49" charset="0"/>
              </a:rPr>
              <a:t>	</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INP_1 &lt;= '1'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3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end if</a:t>
            </a:r>
            <a:r>
              <a:rPr lang="en-US" altLang="de-DE" sz="1400">
                <a:latin typeface="Courier New" pitchFamily="49" charset="0"/>
                <a:cs typeface="Courier New" pitchFamily="49" charset="0"/>
              </a:rPr>
              <a:t>;</a:t>
            </a:r>
            <a:endParaRPr lang="de-DE" altLang="de-DE" sz="1400">
              <a:latin typeface="Courier New" pitchFamily="49" charset="0"/>
              <a:cs typeface="Courier New" pitchFamily="49" charset="0"/>
            </a:endParaRPr>
          </a:p>
          <a:p>
            <a:pPr algn="l"/>
            <a:r>
              <a:rPr lang="de-DE" altLang="de-DE" sz="1400" b="1">
                <a:latin typeface="Courier New" pitchFamily="49" charset="0"/>
                <a:cs typeface="Courier New" pitchFamily="49" charset="0"/>
              </a:rPr>
              <a:t>end process</a:t>
            </a:r>
            <a:r>
              <a:rPr lang="de-DE" altLang="de-DE" sz="1400">
                <a:latin typeface="Courier New" pitchFamily="49" charset="0"/>
                <a:cs typeface="Courier New" pitchFamily="49" charset="0"/>
              </a:rPr>
              <a:t> STRETCHER;</a:t>
            </a:r>
          </a:p>
          <a:p>
            <a:pPr algn="l"/>
            <a:r>
              <a:rPr lang="de-DE" altLang="de-DE" sz="1400">
                <a:latin typeface="Courier New" pitchFamily="49" charset="0"/>
                <a:cs typeface="Courier New" pitchFamily="49" charset="0"/>
              </a:rPr>
              <a:t> </a:t>
            </a:r>
          </a:p>
          <a:p>
            <a:pPr algn="l"/>
            <a:r>
              <a:rPr lang="en-US" altLang="de-DE" sz="1400">
                <a:latin typeface="Courier New" pitchFamily="49" charset="0"/>
                <a:cs typeface="Courier New" pitchFamily="49" charset="0"/>
              </a:rPr>
              <a:t>SYNCHRONIZER: </a:t>
            </a:r>
            <a:r>
              <a:rPr lang="en-US" altLang="de-DE" sz="1400" b="1">
                <a:latin typeface="Courier New" pitchFamily="49" charset="0"/>
                <a:cs typeface="Courier New" pitchFamily="49" charset="0"/>
              </a:rPr>
              <a:t>process</a:t>
            </a:r>
            <a:r>
              <a:rPr lang="en-US" altLang="de-DE" sz="1400">
                <a:latin typeface="Courier New" pitchFamily="49" charset="0"/>
                <a:cs typeface="Courier New" pitchFamily="49" charset="0"/>
              </a:rPr>
              <a:t>(CLK)</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begin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if</a:t>
            </a:r>
            <a:r>
              <a:rPr lang="en-US" altLang="de-DE" sz="1400">
                <a:latin typeface="Courier New" pitchFamily="49" charset="0"/>
                <a:cs typeface="Courier New" pitchFamily="49" charset="0"/>
              </a:rPr>
              <a:t> CLK='1' </a:t>
            </a:r>
            <a:r>
              <a:rPr lang="en-US" altLang="de-DE" sz="1400" b="1">
                <a:latin typeface="Courier New" pitchFamily="49" charset="0"/>
                <a:cs typeface="Courier New" pitchFamily="49" charset="0"/>
              </a:rPr>
              <a:t>and </a:t>
            </a:r>
            <a:r>
              <a:rPr lang="en-US" altLang="de-DE" sz="1400">
                <a:latin typeface="Courier New" pitchFamily="49" charset="0"/>
                <a:cs typeface="Courier New" pitchFamily="49" charset="0"/>
              </a:rPr>
              <a:t>CLK'event </a:t>
            </a:r>
            <a:r>
              <a:rPr lang="en-US" altLang="de-DE" sz="1400" b="1">
                <a:latin typeface="Courier New" pitchFamily="49" charset="0"/>
                <a:cs typeface="Courier New" pitchFamily="49" charset="0"/>
              </a:rPr>
              <a:t>then</a:t>
            </a:r>
            <a:r>
              <a:rPr lang="en-US" altLang="de-DE" sz="1400">
                <a:latin typeface="Courier New" pitchFamily="49" charset="0"/>
                <a:cs typeface="Courier New" pitchFamily="49" charset="0"/>
              </a:rPr>
              <a:t>	</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INP_S &lt;= INP_1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3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end if</a:t>
            </a:r>
            <a:r>
              <a:rPr lang="en-US" altLang="de-DE" sz="1400">
                <a:latin typeface="Courier New" pitchFamily="49" charset="0"/>
                <a:cs typeface="Courier New" pitchFamily="49" charset="0"/>
              </a:rPr>
              <a:t>;</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end process </a:t>
            </a:r>
            <a:r>
              <a:rPr lang="en-US" altLang="de-DE" sz="1400">
                <a:latin typeface="Courier New" pitchFamily="49" charset="0"/>
                <a:cs typeface="Courier New" pitchFamily="49" charset="0"/>
              </a:rPr>
              <a:t>SYNCHRONIZER;</a:t>
            </a:r>
            <a:endParaRPr lang="de-DE" altLang="de-DE" sz="1400">
              <a:latin typeface="Courier New" pitchFamily="49" charset="0"/>
              <a:cs typeface="Courier New" pitchFamily="49" charset="0"/>
            </a:endParaRPr>
          </a:p>
          <a:p>
            <a:pPr algn="l"/>
            <a:r>
              <a:rPr lang="de-DE" altLang="de-DE" sz="1400" b="1">
                <a:latin typeface="Courier New" pitchFamily="49" charset="0"/>
                <a:cs typeface="Courier New" pitchFamily="49" charset="0"/>
              </a:rPr>
              <a:t>end</a:t>
            </a:r>
            <a:r>
              <a:rPr lang="de-DE" altLang="de-DE" sz="1400">
                <a:latin typeface="Courier New" pitchFamily="49" charset="0"/>
                <a:cs typeface="Courier New" pitchFamily="49" charset="0"/>
              </a:rPr>
              <a:t> VERHALTEN;</a:t>
            </a:r>
          </a:p>
        </p:txBody>
      </p:sp>
      <p:sp>
        <p:nvSpPr>
          <p:cNvPr id="11" name="AutoShape 5"/>
          <p:cNvSpPr>
            <a:spLocks noChangeArrowheads="1"/>
          </p:cNvSpPr>
          <p:nvPr/>
        </p:nvSpPr>
        <p:spPr bwMode="auto">
          <a:xfrm>
            <a:off x="6135688" y="4275138"/>
            <a:ext cx="2592387" cy="735012"/>
          </a:xfrm>
          <a:prstGeom prst="wedgeRoundRectCallout">
            <a:avLst>
              <a:gd name="adj1" fmla="val -112463"/>
              <a:gd name="adj2" fmla="val -4837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Am Takteingangs des Stretcher-DFFs liegt das Eingangssignal !</a:t>
            </a:r>
          </a:p>
        </p:txBody>
      </p:sp>
      <p:sp>
        <p:nvSpPr>
          <p:cNvPr id="9" name="AutoShape 5"/>
          <p:cNvSpPr>
            <a:spLocks noChangeArrowheads="1"/>
          </p:cNvSpPr>
          <p:nvPr/>
        </p:nvSpPr>
        <p:spPr bwMode="auto">
          <a:xfrm>
            <a:off x="6064250" y="3060700"/>
            <a:ext cx="3167063" cy="735013"/>
          </a:xfrm>
          <a:prstGeom prst="wedgeRoundRectCallout">
            <a:avLst>
              <a:gd name="adj1" fmla="val -78792"/>
              <a:gd name="adj2" fmla="val 4104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Asynchrones Rücksetzen des Stretcher-DFFs durch das synchronisierte Signal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6A6CA75E-357C-4755-91B3-A5B78A0572EE}" type="datetime1">
              <a:rPr lang="de-DE" altLang="en-US" sz="1000" smtClean="0">
                <a:latin typeface="Arial" pitchFamily="34" charset="0"/>
              </a:rPr>
              <a:pPr/>
              <a:t>15.01.2019</a:t>
            </a:fld>
            <a:endParaRPr lang="de-DE" altLang="en-US" sz="1000" smtClean="0">
              <a:latin typeface="Arial" pitchFamily="34" charset="0"/>
            </a:endParaRPr>
          </a:p>
        </p:txBody>
      </p:sp>
      <p:sp>
        <p:nvSpPr>
          <p:cNvPr id="33795"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3796"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D24C5240-964F-45FA-BE2A-CBD220606086}" type="slidenum">
              <a:rPr lang="en-US" altLang="en-US" sz="1200" b="0" smtClean="0">
                <a:solidFill>
                  <a:schemeClr val="tx2"/>
                </a:solidFill>
              </a:rPr>
              <a:pPr algn="r">
                <a:spcBef>
                  <a:spcPct val="0"/>
                </a:spcBef>
                <a:buFontTx/>
                <a:buNone/>
              </a:pPr>
              <a:t>27</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err="1" smtClean="0"/>
              <a:t>Unsynchronisierter</a:t>
            </a:r>
            <a:r>
              <a:rPr lang="de-DE" dirty="0" smtClean="0"/>
              <a:t> </a:t>
            </a:r>
            <a:r>
              <a:rPr lang="de-DE" dirty="0" err="1" smtClean="0"/>
              <a:t>Mealy</a:t>
            </a:r>
            <a:r>
              <a:rPr lang="de-DE" dirty="0" smtClean="0"/>
              <a:t> Geldwechselautomat (GWA)</a:t>
            </a:r>
          </a:p>
        </p:txBody>
      </p:sp>
      <p:sp>
        <p:nvSpPr>
          <p:cNvPr id="3379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 name="Rectangle 1"/>
          <p:cNvSpPr>
            <a:spLocks noChangeArrowheads="1"/>
          </p:cNvSpPr>
          <p:nvPr/>
        </p:nvSpPr>
        <p:spPr bwMode="auto">
          <a:xfrm>
            <a:off x="590550" y="1765300"/>
            <a:ext cx="97218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tabLst>
                <a:tab pos="180975" algn="l"/>
              </a:tabLst>
              <a:defRPr/>
            </a:pPr>
            <a:r>
              <a:rPr lang="de-DE" sz="1800" b="1" dirty="0">
                <a:latin typeface="+mn-lt"/>
                <a:ea typeface="Times New Roman" pitchFamily="18" charset="0"/>
              </a:rPr>
              <a:t>Das Problem des </a:t>
            </a:r>
            <a:r>
              <a:rPr lang="de-DE" sz="1800" b="1" dirty="0" err="1">
                <a:latin typeface="+mn-lt"/>
                <a:ea typeface="Times New Roman" pitchFamily="18" charset="0"/>
              </a:rPr>
              <a:t>Mealy</a:t>
            </a:r>
            <a:r>
              <a:rPr lang="de-DE" sz="1800" b="1" dirty="0">
                <a:latin typeface="+mn-lt"/>
                <a:ea typeface="Times New Roman" pitchFamily="18" charset="0"/>
              </a:rPr>
              <a:t>-Modells des Geldwechselautomaten aus Kap. 12 sind die nicht synchronisierten Ein- und Ausgangssignale:</a:t>
            </a:r>
          </a:p>
          <a:p>
            <a:pPr marL="285750" indent="-285750" algn="l">
              <a:buFont typeface="Arial" pitchFamily="34" charset="0"/>
              <a:buChar char="•"/>
              <a:tabLst>
                <a:tab pos="180975" algn="l"/>
              </a:tabLst>
              <a:defRPr/>
            </a:pPr>
            <a:r>
              <a:rPr lang="de-DE" sz="1800" dirty="0">
                <a:latin typeface="+mn-lt"/>
                <a:ea typeface="Times New Roman" pitchFamily="18" charset="0"/>
              </a:rPr>
              <a:t>Nichtsynchronisierte Eingangssignale</a:t>
            </a:r>
          </a:p>
          <a:p>
            <a:pPr marL="285750" indent="-285750" algn="l">
              <a:buFont typeface="Arial" pitchFamily="34" charset="0"/>
              <a:buChar char="•"/>
              <a:tabLst>
                <a:tab pos="180975" algn="l"/>
              </a:tabLst>
              <a:defRPr/>
            </a:pPr>
            <a:r>
              <a:rPr lang="de-DE" sz="1800" dirty="0">
                <a:latin typeface="+mn-lt"/>
                <a:ea typeface="Times New Roman" pitchFamily="18" charset="0"/>
              </a:rPr>
              <a:t>Zu kurze Ausgangssignale (typisch für ein </a:t>
            </a:r>
            <a:r>
              <a:rPr lang="de-DE" sz="1800" dirty="0" err="1">
                <a:latin typeface="+mn-lt"/>
                <a:ea typeface="Times New Roman" pitchFamily="18" charset="0"/>
              </a:rPr>
              <a:t>Mealy</a:t>
            </a:r>
            <a:r>
              <a:rPr lang="de-DE" sz="1800" dirty="0">
                <a:latin typeface="+mn-lt"/>
                <a:ea typeface="Times New Roman" pitchFamily="18" charset="0"/>
              </a:rPr>
              <a:t>-Modell)</a:t>
            </a:r>
          </a:p>
        </p:txBody>
      </p:sp>
      <p:graphicFrame>
        <p:nvGraphicFramePr>
          <p:cNvPr id="33800" name="Objekt 3"/>
          <p:cNvGraphicFramePr>
            <a:graphicFrameLocks noChangeAspect="1"/>
          </p:cNvGraphicFramePr>
          <p:nvPr/>
        </p:nvGraphicFramePr>
        <p:xfrm>
          <a:off x="735013" y="3286125"/>
          <a:ext cx="8712200" cy="3951288"/>
        </p:xfrm>
        <a:graphic>
          <a:graphicData uri="http://schemas.openxmlformats.org/presentationml/2006/ole">
            <mc:AlternateContent xmlns:mc="http://schemas.openxmlformats.org/markup-compatibility/2006">
              <mc:Choice xmlns:v="urn:schemas-microsoft-com:vml" Requires="v">
                <p:oleObj spid="_x0000_s33820" name="Visio" r:id="rId4" imgW="8177022" imgH="2229890" progId="Visio.Drawing.11">
                  <p:embed/>
                </p:oleObj>
              </mc:Choice>
              <mc:Fallback>
                <p:oleObj name="Visio" r:id="rId4" imgW="8177022" imgH="2229890" progId="Visio.Drawing.11">
                  <p:embed/>
                  <p:pic>
                    <p:nvPicPr>
                      <p:cNvPr id="0" name="Objek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013" y="3286125"/>
                        <a:ext cx="8712200"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
          <p:cNvSpPr>
            <a:spLocks noChangeArrowheads="1"/>
          </p:cNvSpPr>
          <p:nvPr/>
        </p:nvSpPr>
        <p:spPr bwMode="auto">
          <a:xfrm>
            <a:off x="735013" y="2989263"/>
            <a:ext cx="97218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tabLst>
                <a:tab pos="180975" algn="l"/>
              </a:tabLst>
              <a:defRPr/>
            </a:pPr>
            <a:r>
              <a:rPr lang="de-DE" sz="1800" b="1" dirty="0">
                <a:solidFill>
                  <a:srgbClr val="FF0000"/>
                </a:solidFill>
                <a:latin typeface="+mn-lt"/>
                <a:ea typeface="Times New Roman" pitchFamily="18" charset="0"/>
              </a:rPr>
              <a:t>Eingaben:            1 €                       2 €                        1 €                    Wechseltaste</a:t>
            </a:r>
          </a:p>
        </p:txBody>
      </p:sp>
      <p:sp>
        <p:nvSpPr>
          <p:cNvPr id="14" name="AutoShape 5"/>
          <p:cNvSpPr>
            <a:spLocks noChangeArrowheads="1"/>
          </p:cNvSpPr>
          <p:nvPr/>
        </p:nvSpPr>
        <p:spPr bwMode="auto">
          <a:xfrm>
            <a:off x="4406900" y="5365750"/>
            <a:ext cx="650875" cy="287338"/>
          </a:xfrm>
          <a:prstGeom prst="wedgeRoundRectCallout">
            <a:avLst>
              <a:gd name="adj1" fmla="val -32727"/>
              <a:gd name="adj2" fmla="val -3139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2 €</a:t>
            </a:r>
          </a:p>
        </p:txBody>
      </p:sp>
      <p:sp>
        <p:nvSpPr>
          <p:cNvPr id="15" name="AutoShape 5"/>
          <p:cNvSpPr>
            <a:spLocks noChangeArrowheads="1"/>
          </p:cNvSpPr>
          <p:nvPr/>
        </p:nvSpPr>
        <p:spPr bwMode="auto">
          <a:xfrm>
            <a:off x="7972425" y="4933950"/>
            <a:ext cx="539750" cy="287338"/>
          </a:xfrm>
          <a:prstGeom prst="wedgeRoundRectCallout">
            <a:avLst>
              <a:gd name="adj1" fmla="val -34190"/>
              <a:gd name="adj2" fmla="val -2147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2 €</a:t>
            </a:r>
          </a:p>
        </p:txBody>
      </p:sp>
      <p:sp>
        <p:nvSpPr>
          <p:cNvPr id="16" name="AutoShape 5"/>
          <p:cNvSpPr>
            <a:spLocks noChangeArrowheads="1"/>
          </p:cNvSpPr>
          <p:nvPr/>
        </p:nvSpPr>
        <p:spPr bwMode="auto">
          <a:xfrm>
            <a:off x="6567488" y="5349875"/>
            <a:ext cx="576262" cy="288925"/>
          </a:xfrm>
          <a:prstGeom prst="wedgeRoundRectCallout">
            <a:avLst>
              <a:gd name="adj1" fmla="val -29231"/>
              <a:gd name="adj2" fmla="val -1155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1 €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5244CA48-1831-4A30-9DD3-8773F024AD5B}" type="datetime1">
              <a:rPr lang="de-DE" altLang="en-US" sz="1000" smtClean="0">
                <a:latin typeface="Arial" pitchFamily="34" charset="0"/>
              </a:rPr>
              <a:pPr/>
              <a:t>15.01.2019</a:t>
            </a:fld>
            <a:endParaRPr lang="de-DE" altLang="en-US" sz="1000" smtClean="0">
              <a:latin typeface="Arial" pitchFamily="34" charset="0"/>
            </a:endParaRPr>
          </a:p>
        </p:txBody>
      </p:sp>
      <p:sp>
        <p:nvSpPr>
          <p:cNvPr id="3481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482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E522D5B2-9ABB-40D3-A444-35D233F3DA5C}" type="slidenum">
              <a:rPr lang="en-US" altLang="en-US" sz="1200" b="0" smtClean="0">
                <a:solidFill>
                  <a:schemeClr val="tx2"/>
                </a:solidFill>
              </a:rPr>
              <a:pPr algn="r">
                <a:spcBef>
                  <a:spcPct val="0"/>
                </a:spcBef>
                <a:buFontTx/>
                <a:buNone/>
              </a:pPr>
              <a:t>28</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Synchronisierter </a:t>
            </a:r>
            <a:r>
              <a:rPr lang="de-DE" dirty="0" err="1" smtClean="0"/>
              <a:t>Mealy</a:t>
            </a:r>
            <a:r>
              <a:rPr lang="de-DE" dirty="0" smtClean="0"/>
              <a:t> Geldwechselautomat (1)</a:t>
            </a:r>
          </a:p>
        </p:txBody>
      </p:sp>
      <p:sp>
        <p:nvSpPr>
          <p:cNvPr id="3482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 name="Rectangle 1"/>
          <p:cNvSpPr>
            <a:spLocks noChangeArrowheads="1"/>
          </p:cNvSpPr>
          <p:nvPr/>
        </p:nvSpPr>
        <p:spPr bwMode="auto">
          <a:xfrm>
            <a:off x="447675" y="3698031"/>
            <a:ext cx="97202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tabLst>
                <a:tab pos="180975" algn="l"/>
              </a:tabLst>
              <a:defRPr/>
            </a:pPr>
            <a:r>
              <a:rPr lang="de-DE" sz="1800" b="1" dirty="0">
                <a:latin typeface="+mn-lt"/>
                <a:ea typeface="Times New Roman" pitchFamily="18" charset="0"/>
              </a:rPr>
              <a:t>Lösungskonzept:</a:t>
            </a:r>
          </a:p>
          <a:p>
            <a:pPr marL="285750" indent="-285750" algn="l">
              <a:buFont typeface="Arial" pitchFamily="34" charset="0"/>
              <a:buChar char="•"/>
              <a:tabLst>
                <a:tab pos="180975" algn="l"/>
              </a:tabLst>
              <a:defRPr/>
            </a:pPr>
            <a:r>
              <a:rPr lang="de-DE" sz="1800" dirty="0" smtClean="0">
                <a:latin typeface="+mn-lt"/>
                <a:ea typeface="Times New Roman" pitchFamily="18" charset="0"/>
              </a:rPr>
              <a:t>Process PULSE_SHORTER synkronisiert Signale EU1_A</a:t>
            </a:r>
            <a:r>
              <a:rPr lang="de-DE" sz="1800" dirty="0">
                <a:latin typeface="+mn-lt"/>
                <a:ea typeface="Times New Roman" pitchFamily="18" charset="0"/>
              </a:rPr>
              <a:t>, EU2_A, WT_A </a:t>
            </a:r>
            <a:r>
              <a:rPr lang="de-DE" sz="1800" dirty="0" smtClean="0">
                <a:latin typeface="+mn-lt"/>
                <a:ea typeface="Times New Roman" pitchFamily="18" charset="0"/>
              </a:rPr>
              <a:t>ein </a:t>
            </a:r>
            <a:br>
              <a:rPr lang="de-DE" sz="1800" dirty="0" smtClean="0">
                <a:latin typeface="+mn-lt"/>
                <a:ea typeface="Times New Roman" pitchFamily="18" charset="0"/>
              </a:rPr>
            </a:br>
            <a:r>
              <a:rPr lang="de-DE" sz="1800" dirty="0" smtClean="0">
                <a:latin typeface="+mn-lt"/>
                <a:ea typeface="Times New Roman" pitchFamily="18" charset="0"/>
                <a:sym typeface="Wingdings" panose="05000000000000000000" pitchFamily="2" charset="2"/>
              </a:rPr>
              <a:t> EU1, EU2, WT</a:t>
            </a:r>
            <a:endParaRPr lang="de-DE" sz="1800" dirty="0">
              <a:latin typeface="+mn-lt"/>
            </a:endParaRPr>
          </a:p>
          <a:p>
            <a:pPr marL="285750" indent="-285750" algn="l">
              <a:buFont typeface="Arial" pitchFamily="34" charset="0"/>
              <a:buChar char="•"/>
              <a:tabLst>
                <a:tab pos="180975" algn="l"/>
              </a:tabLst>
              <a:defRPr/>
            </a:pPr>
            <a:r>
              <a:rPr lang="de-DE" sz="1800" dirty="0">
                <a:latin typeface="+mn-lt"/>
                <a:ea typeface="Times New Roman" pitchFamily="18" charset="0"/>
              </a:rPr>
              <a:t>4</a:t>
            </a:r>
            <a:r>
              <a:rPr lang="de-DE" sz="1800" dirty="0" smtClean="0">
                <a:latin typeface="+mn-lt"/>
                <a:ea typeface="Times New Roman" pitchFamily="18" charset="0"/>
              </a:rPr>
              <a:t> Stretcher DFFs entdecken die Flanken von C10_O</a:t>
            </a:r>
            <a:r>
              <a:rPr lang="de-DE" sz="1800" dirty="0">
                <a:latin typeface="+mn-lt"/>
                <a:ea typeface="Times New Roman" pitchFamily="18" charset="0"/>
              </a:rPr>
              <a:t>, C20_O, EU1_O und EU2_O </a:t>
            </a:r>
            <a:r>
              <a:rPr lang="de-DE" sz="1800" dirty="0" smtClean="0">
                <a:latin typeface="+mn-lt"/>
                <a:ea typeface="Times New Roman" pitchFamily="18" charset="0"/>
              </a:rPr>
              <a:t>am Ausgang </a:t>
            </a:r>
            <a:br>
              <a:rPr lang="de-DE" sz="1800" dirty="0" smtClean="0">
                <a:latin typeface="+mn-lt"/>
                <a:ea typeface="Times New Roman" pitchFamily="18" charset="0"/>
              </a:rPr>
            </a:br>
            <a:r>
              <a:rPr lang="de-DE" sz="1800" dirty="0" smtClean="0">
                <a:latin typeface="+mn-lt"/>
                <a:ea typeface="Times New Roman" pitchFamily="18" charset="0"/>
                <a:sym typeface="Wingdings" panose="05000000000000000000" pitchFamily="2" charset="2"/>
              </a:rPr>
              <a:t> C10_O_1, C20_O_2, EU1_O_2, EU2_O_2</a:t>
            </a:r>
            <a:br>
              <a:rPr lang="de-DE" sz="1800" dirty="0" smtClean="0">
                <a:latin typeface="+mn-lt"/>
                <a:ea typeface="Times New Roman" pitchFamily="18" charset="0"/>
                <a:sym typeface="Wingdings" panose="05000000000000000000" pitchFamily="2" charset="2"/>
              </a:rPr>
            </a:br>
            <a:r>
              <a:rPr lang="de-DE" sz="1800" dirty="0" smtClean="0">
                <a:latin typeface="+mn-lt"/>
                <a:ea typeface="Times New Roman" pitchFamily="18" charset="0"/>
                <a:sym typeface="Wingdings" panose="05000000000000000000" pitchFamily="2" charset="2"/>
              </a:rPr>
              <a:t>1 Register synchronisiert alle 4 Signale zum Ausgangstakt</a:t>
            </a:r>
            <a:r>
              <a:rPr lang="de-DE" sz="1800" dirty="0" smtClean="0">
                <a:latin typeface="+mn-lt"/>
                <a:ea typeface="Times New Roman" pitchFamily="18" charset="0"/>
              </a:rPr>
              <a:t/>
            </a:r>
            <a:br>
              <a:rPr lang="de-DE" sz="1800" dirty="0" smtClean="0">
                <a:latin typeface="+mn-lt"/>
                <a:ea typeface="Times New Roman" pitchFamily="18" charset="0"/>
              </a:rPr>
            </a:br>
            <a:r>
              <a:rPr lang="de-DE" sz="1800" dirty="0" smtClean="0">
                <a:latin typeface="+mn-lt"/>
                <a:ea typeface="Times New Roman" pitchFamily="18" charset="0"/>
                <a:sym typeface="Wingdings" panose="05000000000000000000" pitchFamily="2" charset="2"/>
              </a:rPr>
              <a:t> C10_S, C20_S, EU1_S, EU2_S</a:t>
            </a:r>
            <a:r>
              <a:rPr lang="de-DE" sz="1800" dirty="0" smtClean="0">
                <a:latin typeface="+mn-lt"/>
                <a:ea typeface="Times New Roman" pitchFamily="18" charset="0"/>
              </a:rPr>
              <a:t> </a:t>
            </a:r>
            <a:endParaRPr lang="de-DE" sz="1800" dirty="0">
              <a:latin typeface="+mn-lt"/>
            </a:endParaRPr>
          </a:p>
        </p:txBody>
      </p:sp>
      <p:sp>
        <p:nvSpPr>
          <p:cNvPr id="9" name="Text Box 8"/>
          <p:cNvSpPr txBox="1">
            <a:spLocks noChangeArrowheads="1"/>
          </p:cNvSpPr>
          <p:nvPr/>
        </p:nvSpPr>
        <p:spPr bwMode="auto">
          <a:xfrm>
            <a:off x="461963" y="1765300"/>
            <a:ext cx="9721850" cy="1477963"/>
          </a:xfrm>
          <a:prstGeom prst="rect">
            <a:avLst/>
          </a:prstGeom>
          <a:solidFill>
            <a:srgbClr val="FFFF00"/>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defRPr/>
            </a:pPr>
            <a:r>
              <a:rPr lang="de-DE" sz="1800" b="1" dirty="0" smtClean="0">
                <a:latin typeface="+mn-lt"/>
                <a:ea typeface="Times New Roman" pitchFamily="18" charset="0"/>
              </a:rPr>
              <a:t>In der Praxis werden derartige Schaltungen mit hoher Taktfrequenz des Systemtakts CLK betrieben, die Eingangssignale der Sensoren sind dagegen erheblich langsamer und überdecken mehrere Taktperioden des Systemtakts. Die Ausgangssignale müssen für langsam arbeitende </a:t>
            </a:r>
            <a:r>
              <a:rPr lang="de-DE" sz="1800" b="1" dirty="0" err="1" smtClean="0">
                <a:latin typeface="+mn-lt"/>
                <a:ea typeface="Times New Roman" pitchFamily="18" charset="0"/>
              </a:rPr>
              <a:t>Aktoren</a:t>
            </a:r>
            <a:r>
              <a:rPr lang="de-DE" sz="1800" b="1" dirty="0" smtClean="0">
                <a:latin typeface="+mn-lt"/>
                <a:ea typeface="Times New Roman" pitchFamily="18" charset="0"/>
              </a:rPr>
              <a:t>, die mit dem Takt CLK_SYNC arbeiten, verlängert werden.</a:t>
            </a:r>
            <a:r>
              <a:rPr lang="de-DE" sz="1800" b="1" dirty="0" smtClean="0">
                <a:latin typeface="Arial" pitchFamily="34" charset="0"/>
              </a:rPr>
              <a:t> </a:t>
            </a:r>
          </a:p>
        </p:txBody>
      </p:sp>
    </p:spTree>
    <p:extLst>
      <p:ext uri="{BB962C8B-B14F-4D97-AF65-F5344CB8AC3E}">
        <p14:creationId xmlns:p14="http://schemas.microsoft.com/office/powerpoint/2010/main" val="2103072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umsplatzhalter 3"/>
          <p:cNvSpPr>
            <a:spLocks noGrp="1"/>
          </p:cNvSpPr>
          <p:nvPr>
            <p:ph type="dt" sz="quarter" idx="10"/>
          </p:nvPr>
        </p:nvSpPr>
        <p:spPr/>
        <p:txBody>
          <a:bodyPr/>
          <a:lstStyle/>
          <a:p>
            <a:pPr defTabSz="995363">
              <a:defRPr/>
            </a:pPr>
            <a:fld id="{929120C7-6DD8-4272-A99F-3A09BFA9F233}" type="datetime1">
              <a:rPr lang="de-DE">
                <a:latin typeface="+mn-lt"/>
              </a:rPr>
              <a:pPr defTabSz="995363">
                <a:defRPr/>
              </a:pPr>
              <a:t>15.01.2019</a:t>
            </a:fld>
            <a:endParaRPr lang="de-DE">
              <a:latin typeface="+mn-lt"/>
            </a:endParaRPr>
          </a:p>
        </p:txBody>
      </p:sp>
      <p:sp>
        <p:nvSpPr>
          <p:cNvPr id="28"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29" name="Foliennummernplatzhalter 5"/>
          <p:cNvSpPr>
            <a:spLocks noGrp="1"/>
          </p:cNvSpPr>
          <p:nvPr>
            <p:ph type="sldNum" sz="quarter" idx="12"/>
          </p:nvPr>
        </p:nvSpPr>
        <p:spPr/>
        <p:txBody>
          <a:bodyPr/>
          <a:lstStyle/>
          <a:p>
            <a:pPr defTabSz="995363">
              <a:defRPr/>
            </a:pPr>
            <a:fld id="{CA16283E-B6F2-405D-9ECE-F57BE50A46FF}" type="slidenum">
              <a:rPr lang="en-US">
                <a:latin typeface="+mn-lt"/>
              </a:rPr>
              <a:pPr defTabSz="995363">
                <a:defRPr/>
              </a:pPr>
              <a:t>2</a:t>
            </a:fld>
            <a:endParaRPr lang="de-DE">
              <a:latin typeface="Times New Roman" pitchFamily="18" charset="0"/>
            </a:endParaRPr>
          </a:p>
        </p:txBody>
      </p:sp>
      <p:sp>
        <p:nvSpPr>
          <p:cNvPr id="292866" name="Rectangle 2"/>
          <p:cNvSpPr>
            <a:spLocks noGrp="1" noChangeArrowheads="1"/>
          </p:cNvSpPr>
          <p:nvPr>
            <p:ph type="title"/>
          </p:nvPr>
        </p:nvSpPr>
        <p:spPr>
          <a:xfrm>
            <a:off x="227013" y="252413"/>
            <a:ext cx="10212387" cy="622300"/>
          </a:xfrm>
        </p:spPr>
        <p:txBody>
          <a:bodyPr/>
          <a:lstStyle/>
          <a:p>
            <a:pPr eaLnBrk="1" hangingPunct="1">
              <a:defRPr/>
            </a:pPr>
            <a:r>
              <a:rPr lang="de-DE" dirty="0" smtClean="0"/>
              <a:t>Konfigurierbares Schieberegister 74194</a:t>
            </a:r>
          </a:p>
        </p:txBody>
      </p:sp>
      <p:sp>
        <p:nvSpPr>
          <p:cNvPr id="8198" name="Rectangle 4"/>
          <p:cNvSpPr>
            <a:spLocks noChangeArrowheads="1"/>
          </p:cNvSpPr>
          <p:nvPr/>
        </p:nvSpPr>
        <p:spPr bwMode="auto">
          <a:xfrm>
            <a:off x="0" y="3143250"/>
            <a:ext cx="10687050" cy="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292945" name="Group 81"/>
          <p:cNvGraphicFramePr>
            <a:graphicFrameLocks noGrp="1"/>
          </p:cNvGraphicFramePr>
          <p:nvPr/>
        </p:nvGraphicFramePr>
        <p:xfrm>
          <a:off x="4048125" y="2486025"/>
          <a:ext cx="6135688" cy="1676400"/>
        </p:xfrm>
        <a:graphic>
          <a:graphicData uri="http://schemas.openxmlformats.org/drawingml/2006/table">
            <a:tbl>
              <a:tblPr/>
              <a:tblGrid>
                <a:gridCol w="881063">
                  <a:extLst>
                    <a:ext uri="{9D8B030D-6E8A-4147-A177-3AD203B41FA5}">
                      <a16:colId xmlns:a16="http://schemas.microsoft.com/office/drawing/2014/main" val="20000"/>
                    </a:ext>
                  </a:extLst>
                </a:gridCol>
                <a:gridCol w="5254625">
                  <a:extLst>
                    <a:ext uri="{9D8B030D-6E8A-4147-A177-3AD203B41FA5}">
                      <a16:colId xmlns:a16="http://schemas.microsoft.com/office/drawing/2014/main" val="20001"/>
                    </a:ext>
                  </a:extLst>
                </a:gridCol>
              </a:tblGrid>
              <a:tr h="228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S1 S0</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Betriebsart</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extLst>
                  <a:ext uri="{0D108BD9-81ED-4DB2-BD59-A6C34878D82A}">
                    <a16:rowId xmlns:a16="http://schemas.microsoft.com/office/drawing/2014/main" val="10000"/>
                  </a:ext>
                </a:extLst>
              </a:tr>
              <a:tr h="228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0   0 </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Keine Aktion</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28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0   1</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Rechts schieben; Einlesen des SE_R-Bits nach Q(3)</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28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1   0</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Links schieben; Einlesen des SE_L-Bits nach Q(0)</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28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1   1</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cs typeface="Times New Roman" pitchFamily="18" charset="0"/>
                        </a:rPr>
                        <a:t>Laden der Dateneingänge D(3)…D(0)</a:t>
                      </a:r>
                      <a:endParaRPr kumimoji="0" lang="de-DE" sz="1600" b="0"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graphicFrame>
        <p:nvGraphicFramePr>
          <p:cNvPr id="8219" name="Object 73"/>
          <p:cNvGraphicFramePr>
            <a:graphicFrameLocks noChangeAspect="1"/>
          </p:cNvGraphicFramePr>
          <p:nvPr/>
        </p:nvGraphicFramePr>
        <p:xfrm>
          <a:off x="519113" y="2197100"/>
          <a:ext cx="4065587" cy="4297363"/>
        </p:xfrm>
        <a:graphic>
          <a:graphicData uri="http://schemas.openxmlformats.org/presentationml/2006/ole">
            <mc:AlternateContent xmlns:mc="http://schemas.openxmlformats.org/markup-compatibility/2006">
              <mc:Choice xmlns:v="urn:schemas-microsoft-com:vml" Requires="v">
                <p:oleObj spid="_x0000_s8236" name="Visio" r:id="rId3" imgW="2171423" imgH="2296889" progId="Visio.Drawing.11">
                  <p:embed/>
                </p:oleObj>
              </mc:Choice>
              <mc:Fallback>
                <p:oleObj name="Visio" r:id="rId3" imgW="2171423" imgH="2296889" progId="Visio.Drawing.11">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2197100"/>
                        <a:ext cx="4065587"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2946" name="Text Box 82"/>
          <p:cNvSpPr txBox="1">
            <a:spLocks noChangeArrowheads="1"/>
          </p:cNvSpPr>
          <p:nvPr/>
        </p:nvSpPr>
        <p:spPr bwMode="auto">
          <a:xfrm>
            <a:off x="4622800" y="4718050"/>
            <a:ext cx="5834063" cy="1662113"/>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pPr>
            <a:r>
              <a:rPr lang="de-DE" altLang="de-DE" sz="1800" b="1">
                <a:latin typeface="Arial" pitchFamily="34" charset="0"/>
              </a:rPr>
              <a:t>VHDL-Deklaration:</a:t>
            </a:r>
          </a:p>
          <a:p>
            <a:pPr algn="l">
              <a:spcBef>
                <a:spcPct val="50000"/>
              </a:spcBef>
            </a:pPr>
            <a:r>
              <a:rPr lang="de-DE" altLang="de-DE" sz="1800" b="1">
                <a:latin typeface="Courier New" pitchFamily="49" charset="0"/>
              </a:rPr>
              <a:t>signal Q : bit_vector(3 downto 0);</a:t>
            </a:r>
          </a:p>
          <a:p>
            <a:pPr algn="l">
              <a:spcBef>
                <a:spcPct val="50000"/>
              </a:spcBef>
            </a:pPr>
            <a:r>
              <a:rPr lang="de-DE" altLang="de-DE" sz="1800" b="1">
                <a:latin typeface="Arial" pitchFamily="34" charset="0"/>
              </a:rPr>
              <a:t>Links-Schieben:</a:t>
            </a:r>
            <a:r>
              <a:rPr lang="de-DE" altLang="de-DE" sz="1800" b="1"/>
              <a:t> </a:t>
            </a:r>
            <a:r>
              <a:rPr lang="de-DE" altLang="de-DE" sz="1800" b="1">
                <a:latin typeface="Courier New" pitchFamily="49" charset="0"/>
              </a:rPr>
              <a:t>Q &lt;= Q(2 downto </a:t>
            </a:r>
            <a:r>
              <a:rPr lang="de-DE" altLang="de-DE" sz="1800" b="1">
                <a:solidFill>
                  <a:srgbClr val="FB4223"/>
                </a:solidFill>
                <a:latin typeface="Courier New" pitchFamily="49" charset="0"/>
              </a:rPr>
              <a:t>0</a:t>
            </a:r>
            <a:r>
              <a:rPr lang="de-DE" altLang="de-DE" sz="1800" b="1">
                <a:latin typeface="Courier New" pitchFamily="49" charset="0"/>
              </a:rPr>
              <a:t>) &amp; SE_L;</a:t>
            </a:r>
          </a:p>
          <a:p>
            <a:pPr algn="l">
              <a:spcBef>
                <a:spcPct val="50000"/>
              </a:spcBef>
            </a:pPr>
            <a:r>
              <a:rPr lang="de-DE" altLang="de-DE" sz="1800" b="1">
                <a:latin typeface="Arial" pitchFamily="34" charset="0"/>
              </a:rPr>
              <a:t>Rechts-Schieben:</a:t>
            </a:r>
            <a:r>
              <a:rPr lang="de-DE" altLang="de-DE" sz="1800" b="1"/>
              <a:t> </a:t>
            </a:r>
            <a:r>
              <a:rPr lang="de-DE" altLang="de-DE" sz="1800" b="1">
                <a:latin typeface="Courier New" pitchFamily="49" charset="0"/>
              </a:rPr>
              <a:t>Q &lt;= SE_R &amp; Q(3 downto </a:t>
            </a:r>
            <a:r>
              <a:rPr lang="de-DE" altLang="de-DE" sz="1800" b="1">
                <a:solidFill>
                  <a:srgbClr val="FB4223"/>
                </a:solidFill>
                <a:latin typeface="Courier New" pitchFamily="49" charset="0"/>
              </a:rPr>
              <a:t>1</a:t>
            </a:r>
            <a:r>
              <a:rPr lang="de-DE" altLang="de-DE" sz="1800" b="1">
                <a:latin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2945"/>
                                        </p:tgtEl>
                                        <p:attrNameLst>
                                          <p:attrName>style.visibility</p:attrName>
                                        </p:attrNameLst>
                                      </p:cBhvr>
                                      <p:to>
                                        <p:strVal val="visible"/>
                                      </p:to>
                                    </p:set>
                                    <p:animEffect transition="in" filter="dissolve">
                                      <p:cBhvr>
                                        <p:cTn id="7" dur="500"/>
                                        <p:tgtEl>
                                          <p:spTgt spid="2929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2946"/>
                                        </p:tgtEl>
                                        <p:attrNameLst>
                                          <p:attrName>style.visibility</p:attrName>
                                        </p:attrNameLst>
                                      </p:cBhvr>
                                      <p:to>
                                        <p:strVal val="visible"/>
                                      </p:to>
                                    </p:set>
                                    <p:animEffect transition="in" filter="dissolve">
                                      <p:cBhvr>
                                        <p:cTn id="12" dur="500"/>
                                        <p:tgtEl>
                                          <p:spTgt spid="29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430E9358-D221-42AF-BDE2-A7B8834865A6}" type="datetime1">
              <a:rPr lang="de-DE" altLang="en-US" sz="1000" smtClean="0">
                <a:latin typeface="Arial" pitchFamily="34" charset="0"/>
              </a:rPr>
              <a:pPr/>
              <a:t>15.01.2019</a:t>
            </a:fld>
            <a:endParaRPr lang="de-DE" altLang="en-US" sz="1000" smtClean="0">
              <a:latin typeface="Arial" pitchFamily="34" charset="0"/>
            </a:endParaRPr>
          </a:p>
        </p:txBody>
      </p:sp>
      <p:sp>
        <p:nvSpPr>
          <p:cNvPr id="3584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584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3388AC7A-17F0-48E8-88AA-3EAEE8680EB9}" type="slidenum">
              <a:rPr lang="en-US" altLang="en-US" sz="1200" b="0" smtClean="0">
                <a:solidFill>
                  <a:schemeClr val="tx2"/>
                </a:solidFill>
              </a:rPr>
              <a:pPr algn="r">
                <a:spcBef>
                  <a:spcPct val="0"/>
                </a:spcBef>
                <a:buFontTx/>
                <a:buNone/>
              </a:pPr>
              <a:t>29</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Synchronisierter </a:t>
            </a:r>
            <a:r>
              <a:rPr lang="de-DE" dirty="0" err="1" smtClean="0"/>
              <a:t>Mealy</a:t>
            </a:r>
            <a:r>
              <a:rPr lang="de-DE" dirty="0" smtClean="0"/>
              <a:t> Geldwechselautomat (2)</a:t>
            </a:r>
          </a:p>
        </p:txBody>
      </p:sp>
      <p:sp>
        <p:nvSpPr>
          <p:cNvPr id="3584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 name="Rectangle 1"/>
          <p:cNvSpPr>
            <a:spLocks noChangeArrowheads="1"/>
          </p:cNvSpPr>
          <p:nvPr/>
        </p:nvSpPr>
        <p:spPr bwMode="auto">
          <a:xfrm>
            <a:off x="482600" y="1765300"/>
            <a:ext cx="97218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tabLst>
                <a:tab pos="180975" algn="l"/>
              </a:tabLst>
              <a:defRPr/>
            </a:pPr>
            <a:r>
              <a:rPr lang="de-DE" sz="1800" b="1" dirty="0">
                <a:latin typeface="+mn-lt"/>
                <a:ea typeface="Times New Roman" pitchFamily="18" charset="0"/>
              </a:rPr>
              <a:t>Es werden hier nur die zusätzlichen Prozesse dargestellt, die die GWA-Schaltung ergänzen.</a:t>
            </a:r>
            <a:r>
              <a:rPr lang="de-DE" sz="1800" dirty="0">
                <a:latin typeface="+mn-lt"/>
                <a:ea typeface="Times New Roman" pitchFamily="18" charset="0"/>
              </a:rPr>
              <a:t> </a:t>
            </a:r>
            <a:endParaRPr lang="de-DE" sz="1800" dirty="0">
              <a:latin typeface="+mn-lt"/>
            </a:endParaRPr>
          </a:p>
        </p:txBody>
      </p:sp>
      <p:sp>
        <p:nvSpPr>
          <p:cNvPr id="35848" name="Text Box 4"/>
          <p:cNvSpPr txBox="1">
            <a:spLocks noChangeArrowheads="1"/>
          </p:cNvSpPr>
          <p:nvPr/>
        </p:nvSpPr>
        <p:spPr bwMode="auto">
          <a:xfrm>
            <a:off x="374650" y="2476500"/>
            <a:ext cx="9648825" cy="4400550"/>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a:latin typeface="Courier New" pitchFamily="49" charset="0"/>
                <a:cs typeface="Courier New" pitchFamily="49" charset="0"/>
              </a:rPr>
              <a:t>...</a:t>
            </a:r>
          </a:p>
          <a:p>
            <a:pPr algn="l"/>
            <a:r>
              <a:rPr lang="de-DE" altLang="de-DE" sz="1400">
                <a:latin typeface="Courier New" pitchFamily="49" charset="0"/>
                <a:cs typeface="Courier New" pitchFamily="49" charset="0"/>
              </a:rPr>
              <a:t>PULSE_SHORTER: </a:t>
            </a:r>
            <a:r>
              <a:rPr lang="de-DE" altLang="de-DE" sz="1400" b="1">
                <a:latin typeface="Courier New" pitchFamily="49" charset="0"/>
                <a:cs typeface="Courier New" pitchFamily="49" charset="0"/>
              </a:rPr>
              <a:t>process</a:t>
            </a:r>
            <a:r>
              <a:rPr lang="de-DE" altLang="de-DE" sz="1400">
                <a:latin typeface="Courier New" pitchFamily="49" charset="0"/>
                <a:cs typeface="Courier New" pitchFamily="49" charset="0"/>
              </a:rPr>
              <a:t>(CLK)  </a:t>
            </a:r>
            <a:r>
              <a:rPr lang="de-DE" altLang="de-DE" sz="1400" b="1">
                <a:latin typeface="Courier New" pitchFamily="49" charset="0"/>
                <a:cs typeface="Courier New" pitchFamily="49" charset="0"/>
              </a:rPr>
              <a:t>-- Impulsverk. für drei Eingangssignale EU1_A, EU2_A, WT_A</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begin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if</a:t>
            </a:r>
            <a:r>
              <a:rPr lang="en-US" altLang="de-DE" sz="1400">
                <a:latin typeface="Courier New" pitchFamily="49" charset="0"/>
                <a:cs typeface="Courier New" pitchFamily="49" charset="0"/>
              </a:rPr>
              <a:t> RESET = '1' </a:t>
            </a:r>
            <a:r>
              <a:rPr lang="en-US" altLang="de-DE" sz="1400" b="1">
                <a:latin typeface="Courier New" pitchFamily="49" charset="0"/>
                <a:cs typeface="Courier New" pitchFamily="49" charset="0"/>
              </a:rPr>
              <a:t>then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EU1_1 &lt;= '0'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 EU1_2 &lt;= '0'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de-DE" altLang="de-DE" sz="1400">
                <a:latin typeface="Courier New" pitchFamily="49" charset="0"/>
                <a:cs typeface="Courier New" pitchFamily="49" charset="0"/>
              </a:rPr>
              <a:t>EU2_1 &lt;= '0'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 EU2_2 &lt;= '0'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a:t>
            </a:r>
          </a:p>
          <a:p>
            <a:pPr algn="l"/>
            <a:r>
              <a:rPr lang="de-DE" altLang="de-DE" sz="1400">
                <a:latin typeface="Courier New" pitchFamily="49" charset="0"/>
                <a:cs typeface="Courier New" pitchFamily="49" charset="0"/>
              </a:rPr>
              <a:t>    </a:t>
            </a:r>
            <a:r>
              <a:rPr lang="en-US" altLang="de-DE" sz="1400">
                <a:latin typeface="Courier New" pitchFamily="49" charset="0"/>
                <a:cs typeface="Courier New" pitchFamily="49" charset="0"/>
              </a:rPr>
              <a:t>WT_1 &lt;= '0'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 WT_2 &lt;= '0'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elsif</a:t>
            </a:r>
            <a:r>
              <a:rPr lang="en-US" altLang="de-DE" sz="1400">
                <a:latin typeface="Courier New" pitchFamily="49" charset="0"/>
                <a:cs typeface="Courier New" pitchFamily="49" charset="0"/>
              </a:rPr>
              <a:t> CLK ='1' </a:t>
            </a:r>
            <a:r>
              <a:rPr lang="en-US" altLang="de-DE" sz="1400" b="1">
                <a:latin typeface="Courier New" pitchFamily="49" charset="0"/>
                <a:cs typeface="Courier New" pitchFamily="49" charset="0"/>
              </a:rPr>
              <a:t>and</a:t>
            </a:r>
            <a:r>
              <a:rPr lang="en-US" altLang="de-DE" sz="1400">
                <a:latin typeface="Courier New" pitchFamily="49" charset="0"/>
                <a:cs typeface="Courier New" pitchFamily="49" charset="0"/>
              </a:rPr>
              <a:t> CLK'event </a:t>
            </a:r>
            <a:r>
              <a:rPr lang="en-US" altLang="de-DE" sz="1400" b="1">
                <a:latin typeface="Courier New" pitchFamily="49" charset="0"/>
                <a:cs typeface="Courier New" pitchFamily="49" charset="0"/>
              </a:rPr>
              <a:t>then</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de-DE" altLang="de-DE" sz="1400">
                <a:latin typeface="Courier New" pitchFamily="49" charset="0"/>
                <a:cs typeface="Courier New" pitchFamily="49" charset="0"/>
              </a:rPr>
              <a:t>EU1_1 &lt;= EU1_A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a:t>
            </a:r>
          </a:p>
          <a:p>
            <a:pPr algn="l"/>
            <a:r>
              <a:rPr lang="de-DE" altLang="de-DE" sz="1400">
                <a:latin typeface="Courier New" pitchFamily="49" charset="0"/>
                <a:cs typeface="Courier New" pitchFamily="49" charset="0"/>
              </a:rPr>
              <a:t>    EU1_2 &lt;= EU1_1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a:t>
            </a:r>
          </a:p>
          <a:p>
            <a:pPr algn="l"/>
            <a:r>
              <a:rPr lang="de-DE" altLang="de-DE" sz="1400">
                <a:latin typeface="Courier New" pitchFamily="49" charset="0"/>
                <a:cs typeface="Courier New" pitchFamily="49" charset="0"/>
              </a:rPr>
              <a:t>    EU2_1 &lt;= EU2_A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a:t>
            </a:r>
          </a:p>
          <a:p>
            <a:pPr algn="l"/>
            <a:r>
              <a:rPr lang="de-DE" altLang="de-DE" sz="1400">
                <a:latin typeface="Courier New" pitchFamily="49" charset="0"/>
                <a:cs typeface="Courier New" pitchFamily="49" charset="0"/>
              </a:rPr>
              <a:t>    </a:t>
            </a:r>
            <a:r>
              <a:rPr lang="en-US" altLang="de-DE" sz="1400">
                <a:latin typeface="Courier New" pitchFamily="49" charset="0"/>
                <a:cs typeface="Courier New" pitchFamily="49" charset="0"/>
              </a:rPr>
              <a:t>EU2_2 &lt;= EU2_1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WT_1 &lt;= WT_A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WT_2 &lt;= WT_1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a:t>
            </a:r>
            <a:endParaRPr lang="de-DE" altLang="de-DE" sz="1400">
              <a:latin typeface="Courier New" pitchFamily="49" charset="0"/>
              <a:cs typeface="Courier New" pitchFamily="49" charset="0"/>
            </a:endParaRPr>
          </a:p>
          <a:p>
            <a:pPr algn="l"/>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end</a:t>
            </a:r>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if</a:t>
            </a:r>
            <a:r>
              <a:rPr lang="en-US" altLang="de-DE" sz="1400">
                <a:latin typeface="Courier New" pitchFamily="49" charset="0"/>
                <a:cs typeface="Courier New" pitchFamily="49" charset="0"/>
              </a:rPr>
              <a:t>;</a:t>
            </a:r>
            <a:endParaRPr lang="de-DE" altLang="de-DE" sz="1400">
              <a:latin typeface="Courier New" pitchFamily="49" charset="0"/>
              <a:cs typeface="Courier New" pitchFamily="49" charset="0"/>
            </a:endParaRPr>
          </a:p>
          <a:p>
            <a:pPr algn="l"/>
            <a:r>
              <a:rPr lang="en-US" altLang="de-DE" sz="1400" b="1">
                <a:latin typeface="Courier New" pitchFamily="49" charset="0"/>
                <a:cs typeface="Courier New" pitchFamily="49" charset="0"/>
              </a:rPr>
              <a:t>end</a:t>
            </a:r>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process</a:t>
            </a:r>
            <a:r>
              <a:rPr lang="en-US" altLang="de-DE" sz="1400">
                <a:latin typeface="Courier New" pitchFamily="49" charset="0"/>
                <a:cs typeface="Courier New" pitchFamily="49" charset="0"/>
              </a:rPr>
              <a:t> PULSE_SHORTER;</a:t>
            </a:r>
            <a:endParaRPr lang="de-DE" altLang="de-DE" sz="1400">
              <a:latin typeface="Courier New" pitchFamily="49" charset="0"/>
              <a:cs typeface="Courier New" pitchFamily="49" charset="0"/>
            </a:endParaRPr>
          </a:p>
          <a:p>
            <a:pPr algn="l"/>
            <a:r>
              <a:rPr lang="de-DE" altLang="de-DE" sz="1400">
                <a:latin typeface="Courier New" pitchFamily="49" charset="0"/>
                <a:cs typeface="Courier New" pitchFamily="49" charset="0"/>
              </a:rPr>
              <a:t>EU1 &lt;= EU1_1 </a:t>
            </a:r>
            <a:r>
              <a:rPr lang="de-DE" altLang="de-DE" sz="1400" b="1">
                <a:latin typeface="Courier New" pitchFamily="49" charset="0"/>
                <a:cs typeface="Courier New" pitchFamily="49" charset="0"/>
              </a:rPr>
              <a:t>and</a:t>
            </a:r>
            <a:r>
              <a:rPr lang="de-DE" altLang="de-DE" sz="1400">
                <a:latin typeface="Courier New" pitchFamily="49" charset="0"/>
                <a:cs typeface="Courier New" pitchFamily="49" charset="0"/>
              </a:rPr>
              <a:t> </a:t>
            </a:r>
            <a:r>
              <a:rPr lang="de-DE" altLang="de-DE" sz="1400" b="1">
                <a:latin typeface="Courier New" pitchFamily="49" charset="0"/>
                <a:cs typeface="Courier New" pitchFamily="49" charset="0"/>
              </a:rPr>
              <a:t>not</a:t>
            </a:r>
            <a:r>
              <a:rPr lang="de-DE" altLang="de-DE" sz="1400">
                <a:latin typeface="Courier New" pitchFamily="49" charset="0"/>
                <a:cs typeface="Courier New" pitchFamily="49" charset="0"/>
              </a:rPr>
              <a:t> EU1_2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a:t>
            </a:r>
          </a:p>
          <a:p>
            <a:pPr algn="l"/>
            <a:r>
              <a:rPr lang="de-DE" altLang="de-DE" sz="1400">
                <a:latin typeface="Courier New" pitchFamily="49" charset="0"/>
                <a:cs typeface="Courier New" pitchFamily="49" charset="0"/>
              </a:rPr>
              <a:t>EU2 &lt;= EU2_1 </a:t>
            </a:r>
            <a:r>
              <a:rPr lang="de-DE" altLang="de-DE" sz="1400" b="1">
                <a:latin typeface="Courier New" pitchFamily="49" charset="0"/>
                <a:cs typeface="Courier New" pitchFamily="49" charset="0"/>
              </a:rPr>
              <a:t>and</a:t>
            </a:r>
            <a:r>
              <a:rPr lang="de-DE" altLang="de-DE" sz="1400">
                <a:latin typeface="Courier New" pitchFamily="49" charset="0"/>
                <a:cs typeface="Courier New" pitchFamily="49" charset="0"/>
              </a:rPr>
              <a:t> </a:t>
            </a:r>
            <a:r>
              <a:rPr lang="de-DE" altLang="de-DE" sz="1400" b="1">
                <a:latin typeface="Courier New" pitchFamily="49" charset="0"/>
                <a:cs typeface="Courier New" pitchFamily="49" charset="0"/>
              </a:rPr>
              <a:t>not</a:t>
            </a:r>
            <a:r>
              <a:rPr lang="de-DE" altLang="de-DE" sz="1400">
                <a:latin typeface="Courier New" pitchFamily="49" charset="0"/>
                <a:cs typeface="Courier New" pitchFamily="49" charset="0"/>
              </a:rPr>
              <a:t> EU2_2 </a:t>
            </a:r>
            <a:r>
              <a:rPr lang="de-DE" altLang="de-DE" sz="1400" b="1">
                <a:latin typeface="Courier New" pitchFamily="49" charset="0"/>
                <a:cs typeface="Courier New" pitchFamily="49" charset="0"/>
              </a:rPr>
              <a:t>after</a:t>
            </a:r>
            <a:r>
              <a:rPr lang="de-DE" altLang="de-DE" sz="1400">
                <a:latin typeface="Courier New" pitchFamily="49" charset="0"/>
                <a:cs typeface="Courier New" pitchFamily="49" charset="0"/>
              </a:rPr>
              <a:t> 1 ns;</a:t>
            </a:r>
          </a:p>
          <a:p>
            <a:pPr algn="l"/>
            <a:r>
              <a:rPr lang="en-US" altLang="de-DE" sz="1400">
                <a:latin typeface="Courier New" pitchFamily="49" charset="0"/>
                <a:cs typeface="Courier New" pitchFamily="49" charset="0"/>
              </a:rPr>
              <a:t>WT &lt;= WT_1 </a:t>
            </a:r>
            <a:r>
              <a:rPr lang="en-US" altLang="de-DE" sz="1400" b="1">
                <a:latin typeface="Courier New" pitchFamily="49" charset="0"/>
                <a:cs typeface="Courier New" pitchFamily="49" charset="0"/>
              </a:rPr>
              <a:t>and</a:t>
            </a:r>
            <a:r>
              <a:rPr lang="en-US" altLang="de-DE" sz="1400">
                <a:latin typeface="Courier New" pitchFamily="49" charset="0"/>
                <a:cs typeface="Courier New" pitchFamily="49" charset="0"/>
              </a:rPr>
              <a:t> </a:t>
            </a:r>
            <a:r>
              <a:rPr lang="en-US" altLang="de-DE" sz="1400" b="1">
                <a:latin typeface="Courier New" pitchFamily="49" charset="0"/>
                <a:cs typeface="Courier New" pitchFamily="49" charset="0"/>
              </a:rPr>
              <a:t>not</a:t>
            </a:r>
            <a:r>
              <a:rPr lang="en-US" altLang="de-DE" sz="1400">
                <a:latin typeface="Courier New" pitchFamily="49" charset="0"/>
                <a:cs typeface="Courier New" pitchFamily="49" charset="0"/>
              </a:rPr>
              <a:t> WT_2 </a:t>
            </a:r>
            <a:r>
              <a:rPr lang="en-US" altLang="de-DE" sz="1400" b="1">
                <a:latin typeface="Courier New" pitchFamily="49" charset="0"/>
                <a:cs typeface="Courier New" pitchFamily="49" charset="0"/>
              </a:rPr>
              <a:t>after</a:t>
            </a:r>
            <a:r>
              <a:rPr lang="en-US" altLang="de-DE" sz="1400">
                <a:latin typeface="Courier New" pitchFamily="49" charset="0"/>
                <a:cs typeface="Courier New" pitchFamily="49" charset="0"/>
              </a:rPr>
              <a:t> 1 ns;</a:t>
            </a:r>
            <a:endParaRPr lang="de-DE" altLang="de-DE" sz="1400">
              <a:latin typeface="Courier New" pitchFamily="49" charset="0"/>
              <a:cs typeface="Courier New" pitchFamily="49" charset="0"/>
            </a:endParaRPr>
          </a:p>
          <a:p>
            <a:pPr algn="l"/>
            <a:r>
              <a:rPr lang="de-DE" altLang="de-DE" sz="1400">
                <a:latin typeface="Courier New" pitchFamily="49" charset="0"/>
                <a:cs typeface="Courier New" pitchFamily="49" charset="0"/>
              </a:rPr>
              <a:t>...</a:t>
            </a:r>
          </a:p>
        </p:txBody>
      </p:sp>
      <p:sp>
        <p:nvSpPr>
          <p:cNvPr id="9" name="AutoShape 5"/>
          <p:cNvSpPr>
            <a:spLocks noChangeArrowheads="1"/>
          </p:cNvSpPr>
          <p:nvPr/>
        </p:nvSpPr>
        <p:spPr bwMode="auto">
          <a:xfrm>
            <a:off x="6135688" y="4095750"/>
            <a:ext cx="2592387" cy="1162050"/>
          </a:xfrm>
          <a:prstGeom prst="wedgeRoundRectCallout">
            <a:avLst>
              <a:gd name="adj1" fmla="val -130468"/>
              <a:gd name="adj2" fmla="val -3362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Ein gemeinsamer Prozess für alle mit dem Systemtakt betriebenen Signale</a:t>
            </a:r>
          </a:p>
        </p:txBody>
      </p:sp>
      <p:sp>
        <p:nvSpPr>
          <p:cNvPr id="11" name="AutoShape 5"/>
          <p:cNvSpPr>
            <a:spLocks noChangeArrowheads="1"/>
          </p:cNvSpPr>
          <p:nvPr/>
        </p:nvSpPr>
        <p:spPr bwMode="auto">
          <a:xfrm>
            <a:off x="6286500" y="5572125"/>
            <a:ext cx="2592388" cy="1163638"/>
          </a:xfrm>
          <a:prstGeom prst="wedgeRoundRectCallout">
            <a:avLst>
              <a:gd name="adj1" fmla="val -115403"/>
              <a:gd name="adj2" fmla="val 80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Auswertung der jeweils </a:t>
            </a:r>
            <a:r>
              <a:rPr lang="de-DE" altLang="de-DE" b="1" u="sng">
                <a:latin typeface="Arial" pitchFamily="34" charset="0"/>
              </a:rPr>
              <a:t>steigenden</a:t>
            </a:r>
            <a:r>
              <a:rPr lang="de-DE" altLang="de-DE" b="1">
                <a:latin typeface="Arial" pitchFamily="34" charset="0"/>
              </a:rPr>
              <a:t> Flanken an den Eingangssignalen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BC716A91-F6B7-47EA-9978-6BCEAD85B379}" type="datetime1">
              <a:rPr lang="de-DE" altLang="en-US" sz="1000" smtClean="0">
                <a:latin typeface="Arial" pitchFamily="34" charset="0"/>
              </a:rPr>
              <a:pPr/>
              <a:t>15.01.2019</a:t>
            </a:fld>
            <a:endParaRPr lang="de-DE" altLang="en-US" sz="1000" smtClean="0">
              <a:latin typeface="Arial" pitchFamily="34" charset="0"/>
            </a:endParaRPr>
          </a:p>
        </p:txBody>
      </p:sp>
      <p:sp>
        <p:nvSpPr>
          <p:cNvPr id="3686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686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DBC15AC5-F14E-4F58-8356-5065DF8F937B}" type="slidenum">
              <a:rPr lang="en-US" altLang="en-US" sz="1200" b="0" smtClean="0">
                <a:solidFill>
                  <a:schemeClr val="tx2"/>
                </a:solidFill>
              </a:rPr>
              <a:pPr algn="r">
                <a:spcBef>
                  <a:spcPct val="0"/>
                </a:spcBef>
                <a:buFontTx/>
                <a:buNone/>
              </a:pPr>
              <a:t>30</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Synchronisierter </a:t>
            </a:r>
            <a:r>
              <a:rPr lang="de-DE" dirty="0" err="1" smtClean="0"/>
              <a:t>Mealy</a:t>
            </a:r>
            <a:r>
              <a:rPr lang="de-DE" dirty="0" smtClean="0"/>
              <a:t> Geldwechselautomat (3)</a:t>
            </a:r>
          </a:p>
        </p:txBody>
      </p:sp>
      <p:sp>
        <p:nvSpPr>
          <p:cNvPr id="3687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6871" name="Text Box 4"/>
          <p:cNvSpPr txBox="1">
            <a:spLocks noChangeArrowheads="1"/>
          </p:cNvSpPr>
          <p:nvPr/>
        </p:nvSpPr>
        <p:spPr bwMode="auto">
          <a:xfrm>
            <a:off x="303213" y="1765300"/>
            <a:ext cx="9648825" cy="5448300"/>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200">
                <a:latin typeface="Courier New" pitchFamily="49" charset="0"/>
                <a:cs typeface="Courier New" pitchFamily="49" charset="0"/>
              </a:rPr>
              <a:t>...</a:t>
            </a:r>
          </a:p>
          <a:p>
            <a:pPr algn="l"/>
            <a:r>
              <a:rPr lang="en-US" altLang="de-DE" sz="1200">
                <a:latin typeface="Courier New" pitchFamily="49" charset="0"/>
                <a:cs typeface="Courier New" pitchFamily="49" charset="0"/>
              </a:rPr>
              <a:t>C10_STRETCHER: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(C10_O, C10_O_2)</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begin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if</a:t>
            </a:r>
            <a:r>
              <a:rPr lang="en-US" altLang="de-DE" sz="1200">
                <a:latin typeface="Courier New" pitchFamily="49" charset="0"/>
                <a:cs typeface="Courier New" pitchFamily="49" charset="0"/>
              </a:rPr>
              <a:t> C10_O_2 = '1' </a:t>
            </a:r>
            <a:r>
              <a:rPr lang="en-US" altLang="de-DE" sz="1200" b="1">
                <a:latin typeface="Courier New" pitchFamily="49" charset="0"/>
                <a:cs typeface="Courier New" pitchFamily="49" charset="0"/>
              </a:rPr>
              <a:t>then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C10_O_1 &lt;= '0'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2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elsif</a:t>
            </a:r>
            <a:r>
              <a:rPr lang="en-US" altLang="de-DE" sz="1200">
                <a:latin typeface="Courier New" pitchFamily="49" charset="0"/>
                <a:cs typeface="Courier New" pitchFamily="49" charset="0"/>
              </a:rPr>
              <a:t> C10_O='1' </a:t>
            </a:r>
            <a:r>
              <a:rPr lang="en-US" altLang="de-DE" sz="1200" b="1">
                <a:latin typeface="Courier New" pitchFamily="49" charset="0"/>
                <a:cs typeface="Courier New" pitchFamily="49" charset="0"/>
              </a:rPr>
              <a:t>and</a:t>
            </a:r>
            <a:r>
              <a:rPr lang="en-US" altLang="de-DE" sz="1200">
                <a:latin typeface="Courier New" pitchFamily="49" charset="0"/>
                <a:cs typeface="Courier New" pitchFamily="49" charset="0"/>
              </a:rPr>
              <a:t> C10_O'event </a:t>
            </a:r>
            <a:r>
              <a:rPr lang="en-US" altLang="de-DE" sz="1200" b="1">
                <a:latin typeface="Courier New" pitchFamily="49" charset="0"/>
                <a:cs typeface="Courier New" pitchFamily="49" charset="0"/>
              </a:rPr>
              <a:t>then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C10_O_1 &lt;= '1'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2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if</a:t>
            </a:r>
            <a:r>
              <a:rPr lang="en-US" altLang="de-DE" sz="1200">
                <a:latin typeface="Courier New" pitchFamily="49" charset="0"/>
                <a:cs typeface="Courier New" pitchFamily="49" charset="0"/>
              </a:rPr>
              <a:t>;</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 C10_STRETCHER;</a:t>
            </a:r>
            <a:endParaRPr lang="de-DE" altLang="de-DE" sz="1200">
              <a:latin typeface="Courier New" pitchFamily="49" charset="0"/>
              <a:cs typeface="Courier New" pitchFamily="49" charset="0"/>
            </a:endParaRPr>
          </a:p>
          <a:p>
            <a:pPr algn="l"/>
            <a:r>
              <a:rPr lang="de-DE" altLang="de-DE" sz="1200">
                <a:latin typeface="Courier New" pitchFamily="49" charset="0"/>
                <a:cs typeface="Courier New" pitchFamily="49" charset="0"/>
              </a:rPr>
              <a:t>...</a:t>
            </a:r>
          </a:p>
          <a:p>
            <a:pPr algn="l"/>
            <a:r>
              <a:rPr lang="en-US" altLang="de-DE" sz="1200">
                <a:latin typeface="Courier New" pitchFamily="49" charset="0"/>
                <a:cs typeface="Courier New" pitchFamily="49" charset="0"/>
              </a:rPr>
              <a:t>SYNC_OUT: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(CLK_SYNC, RESET) </a:t>
            </a:r>
            <a:r>
              <a:rPr lang="en-US" altLang="de-DE" sz="1200" b="1">
                <a:latin typeface="Courier New" pitchFamily="49" charset="0"/>
                <a:cs typeface="Courier New" pitchFamily="49" charset="0"/>
              </a:rPr>
              <a:t>–- Ausgangssync. auf langsame Taktdomäne</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begin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if</a:t>
            </a:r>
            <a:r>
              <a:rPr lang="en-US" altLang="de-DE" sz="1200">
                <a:latin typeface="Courier New" pitchFamily="49" charset="0"/>
                <a:cs typeface="Courier New" pitchFamily="49" charset="0"/>
              </a:rPr>
              <a:t> RESET='1' </a:t>
            </a:r>
            <a:r>
              <a:rPr lang="en-US" altLang="de-DE" sz="1200" b="1">
                <a:latin typeface="Courier New" pitchFamily="49" charset="0"/>
                <a:cs typeface="Courier New" pitchFamily="49" charset="0"/>
              </a:rPr>
              <a:t>then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C10_O_2 &lt;= '0'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2 ns;  </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C20_O_2 &lt;= '0'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2 ns;  </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de-DE" altLang="de-DE" sz="1200">
                <a:latin typeface="Courier New" pitchFamily="49" charset="0"/>
                <a:cs typeface="Courier New" pitchFamily="49" charset="0"/>
              </a:rPr>
              <a:t>EU1_O_2 &lt;= '0' </a:t>
            </a:r>
            <a:r>
              <a:rPr lang="de-DE" altLang="de-DE" sz="1200" b="1">
                <a:latin typeface="Courier New" pitchFamily="49" charset="0"/>
                <a:cs typeface="Courier New" pitchFamily="49" charset="0"/>
              </a:rPr>
              <a:t>after</a:t>
            </a:r>
            <a:r>
              <a:rPr lang="de-DE" altLang="de-DE" sz="1200">
                <a:latin typeface="Courier New" pitchFamily="49" charset="0"/>
                <a:cs typeface="Courier New" pitchFamily="49" charset="0"/>
              </a:rPr>
              <a:t> 2 ns;  </a:t>
            </a:r>
          </a:p>
          <a:p>
            <a:pPr algn="l"/>
            <a:r>
              <a:rPr lang="de-DE" altLang="de-DE" sz="1200">
                <a:latin typeface="Courier New" pitchFamily="49" charset="0"/>
                <a:cs typeface="Courier New" pitchFamily="49" charset="0"/>
              </a:rPr>
              <a:t>      EU2_O_2 &lt;= '0' </a:t>
            </a:r>
            <a:r>
              <a:rPr lang="de-DE" altLang="de-DE" sz="1200" b="1">
                <a:latin typeface="Courier New" pitchFamily="49" charset="0"/>
                <a:cs typeface="Courier New" pitchFamily="49" charset="0"/>
              </a:rPr>
              <a:t>after</a:t>
            </a:r>
            <a:r>
              <a:rPr lang="de-DE" altLang="de-DE" sz="1200">
                <a:latin typeface="Courier New" pitchFamily="49" charset="0"/>
                <a:cs typeface="Courier New" pitchFamily="49" charset="0"/>
              </a:rPr>
              <a:t> 2 ns;  </a:t>
            </a:r>
          </a:p>
          <a:p>
            <a:pPr algn="l"/>
            <a:r>
              <a:rPr lang="de-DE" altLang="de-DE" sz="1200">
                <a:latin typeface="Courier New" pitchFamily="49" charset="0"/>
                <a:cs typeface="Courier New" pitchFamily="49" charset="0"/>
              </a:rPr>
              <a:t>   </a:t>
            </a:r>
            <a:r>
              <a:rPr lang="en-US" altLang="de-DE" sz="1200" b="1">
                <a:latin typeface="Courier New" pitchFamily="49" charset="0"/>
                <a:cs typeface="Courier New" pitchFamily="49" charset="0"/>
              </a:rPr>
              <a:t>elsif</a:t>
            </a:r>
            <a:r>
              <a:rPr lang="en-US" altLang="de-DE" sz="1200">
                <a:latin typeface="Courier New" pitchFamily="49" charset="0"/>
                <a:cs typeface="Courier New" pitchFamily="49" charset="0"/>
              </a:rPr>
              <a:t> CLK_SYNC ='1' </a:t>
            </a:r>
            <a:r>
              <a:rPr lang="en-US" altLang="de-DE" sz="1200" b="1">
                <a:latin typeface="Courier New" pitchFamily="49" charset="0"/>
                <a:cs typeface="Courier New" pitchFamily="49" charset="0"/>
              </a:rPr>
              <a:t>and</a:t>
            </a:r>
            <a:r>
              <a:rPr lang="en-US" altLang="de-DE" sz="1200">
                <a:latin typeface="Courier New" pitchFamily="49" charset="0"/>
                <a:cs typeface="Courier New" pitchFamily="49" charset="0"/>
              </a:rPr>
              <a:t> CLK_SYNC'event </a:t>
            </a:r>
            <a:r>
              <a:rPr lang="en-US" altLang="de-DE" sz="1200" b="1">
                <a:latin typeface="Courier New" pitchFamily="49" charset="0"/>
                <a:cs typeface="Courier New" pitchFamily="49" charset="0"/>
              </a:rPr>
              <a:t>then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C10_O_2 &lt;= C10_O_1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2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C20_O_2 &lt;= C20_O_1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2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de-DE" altLang="de-DE" sz="1200">
                <a:latin typeface="Courier New" pitchFamily="49" charset="0"/>
                <a:cs typeface="Courier New" pitchFamily="49" charset="0"/>
              </a:rPr>
              <a:t>EU1_O_2 &lt;= EU1_O_1 </a:t>
            </a:r>
            <a:r>
              <a:rPr lang="de-DE" altLang="de-DE" sz="1200" b="1">
                <a:latin typeface="Courier New" pitchFamily="49" charset="0"/>
                <a:cs typeface="Courier New" pitchFamily="49" charset="0"/>
              </a:rPr>
              <a:t>after</a:t>
            </a:r>
            <a:r>
              <a:rPr lang="de-DE" altLang="de-DE" sz="1200">
                <a:latin typeface="Courier New" pitchFamily="49" charset="0"/>
                <a:cs typeface="Courier New" pitchFamily="49" charset="0"/>
              </a:rPr>
              <a:t> 2 ns;</a:t>
            </a:r>
          </a:p>
          <a:p>
            <a:pPr algn="l"/>
            <a:r>
              <a:rPr lang="de-DE" altLang="de-DE" sz="1200">
                <a:latin typeface="Courier New" pitchFamily="49" charset="0"/>
                <a:cs typeface="Courier New" pitchFamily="49" charset="0"/>
              </a:rPr>
              <a:t>      EU2_O_2 &lt;= EU2_O_1 </a:t>
            </a:r>
            <a:r>
              <a:rPr lang="de-DE" altLang="de-DE" sz="1200" b="1">
                <a:latin typeface="Courier New" pitchFamily="49" charset="0"/>
                <a:cs typeface="Courier New" pitchFamily="49" charset="0"/>
              </a:rPr>
              <a:t>after</a:t>
            </a:r>
            <a:r>
              <a:rPr lang="de-DE" altLang="de-DE" sz="1200">
                <a:latin typeface="Courier New" pitchFamily="49" charset="0"/>
                <a:cs typeface="Courier New" pitchFamily="49" charset="0"/>
              </a:rPr>
              <a:t> 2 ns;</a:t>
            </a:r>
          </a:p>
          <a:p>
            <a:pPr algn="l"/>
            <a:r>
              <a:rPr lang="de-DE" altLang="de-DE" sz="1200">
                <a:latin typeface="Courier New" pitchFamily="49" charset="0"/>
                <a:cs typeface="Courier New" pitchFamily="49" charset="0"/>
              </a:rPr>
              <a:t>   </a:t>
            </a:r>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if</a:t>
            </a:r>
            <a:r>
              <a:rPr lang="en-US" altLang="de-DE" sz="1200">
                <a:latin typeface="Courier New" pitchFamily="49" charset="0"/>
                <a:cs typeface="Courier New" pitchFamily="49" charset="0"/>
              </a:rPr>
              <a:t>;</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 SYNC_OUT;</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C10_O_S &lt;= C10_O_2;</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C20_O_S &lt;= C20_O_2;</a:t>
            </a:r>
            <a:endParaRPr lang="de-DE" altLang="de-DE" sz="1200">
              <a:latin typeface="Courier New" pitchFamily="49" charset="0"/>
              <a:cs typeface="Courier New" pitchFamily="49" charset="0"/>
            </a:endParaRPr>
          </a:p>
          <a:p>
            <a:pPr algn="l"/>
            <a:r>
              <a:rPr lang="de-DE" altLang="de-DE" sz="1200">
                <a:latin typeface="Courier New" pitchFamily="49" charset="0"/>
                <a:cs typeface="Courier New" pitchFamily="49" charset="0"/>
              </a:rPr>
              <a:t>EU1_O_S &lt;= EU1_O_2;</a:t>
            </a:r>
          </a:p>
          <a:p>
            <a:pPr algn="l"/>
            <a:r>
              <a:rPr lang="de-DE" altLang="de-DE" sz="1200">
                <a:latin typeface="Courier New" pitchFamily="49" charset="0"/>
                <a:cs typeface="Courier New" pitchFamily="49" charset="0"/>
              </a:rPr>
              <a:t>EU2_O_S &lt;= EU2_O_2;</a:t>
            </a:r>
          </a:p>
        </p:txBody>
      </p:sp>
      <p:sp>
        <p:nvSpPr>
          <p:cNvPr id="9" name="AutoShape 5"/>
          <p:cNvSpPr>
            <a:spLocks noChangeArrowheads="1"/>
          </p:cNvSpPr>
          <p:nvPr/>
        </p:nvSpPr>
        <p:spPr bwMode="auto">
          <a:xfrm>
            <a:off x="6064250" y="1909763"/>
            <a:ext cx="2592388" cy="1295400"/>
          </a:xfrm>
          <a:prstGeom prst="wedgeRoundRectCallout">
            <a:avLst>
              <a:gd name="adj1" fmla="val -130468"/>
              <a:gd name="adj2" fmla="val -3362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4 verschiedene Stretcher-Prozesse für die 4 Ausgangssignale. Rücksetzen durch das jeweilige sync. Signal.</a:t>
            </a:r>
          </a:p>
        </p:txBody>
      </p:sp>
      <p:sp>
        <p:nvSpPr>
          <p:cNvPr id="11" name="AutoShape 5"/>
          <p:cNvSpPr>
            <a:spLocks noChangeArrowheads="1"/>
          </p:cNvSpPr>
          <p:nvPr/>
        </p:nvSpPr>
        <p:spPr bwMode="auto">
          <a:xfrm>
            <a:off x="6097588" y="3997325"/>
            <a:ext cx="2592387" cy="1162050"/>
          </a:xfrm>
          <a:prstGeom prst="wedgeRoundRectCallout">
            <a:avLst>
              <a:gd name="adj1" fmla="val -102176"/>
              <a:gd name="adj2" fmla="val 3767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Gemeinsame Synchronisation auf die langsame  CLK_SYNC Taktdomäne</a:t>
            </a:r>
          </a:p>
        </p:txBody>
      </p:sp>
      <p:sp>
        <p:nvSpPr>
          <p:cNvPr id="12" name="AutoShape 5"/>
          <p:cNvSpPr>
            <a:spLocks noChangeArrowheads="1"/>
          </p:cNvSpPr>
          <p:nvPr/>
        </p:nvSpPr>
        <p:spPr bwMode="auto">
          <a:xfrm>
            <a:off x="4530725" y="5880100"/>
            <a:ext cx="2592388" cy="1162050"/>
          </a:xfrm>
          <a:prstGeom prst="wedgeRoundRectCallout">
            <a:avLst>
              <a:gd name="adj1" fmla="val -133407"/>
              <a:gd name="adj2" fmla="val 407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Kopie an die Ausgänge zur Vermeidung von </a:t>
            </a:r>
            <a:r>
              <a:rPr lang="de-DE" altLang="de-DE" b="1">
                <a:latin typeface="Courier New" pitchFamily="49" charset="0"/>
                <a:cs typeface="Courier New" pitchFamily="49" charset="0"/>
              </a:rPr>
              <a:t>buffer</a:t>
            </a:r>
            <a:r>
              <a:rPr lang="de-DE" altLang="de-DE" b="1">
                <a:latin typeface="Arial" pitchFamily="34" charset="0"/>
              </a:rPr>
              <a:t> Ports.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kt 3"/>
          <p:cNvGraphicFramePr>
            <a:graphicFrameLocks noChangeAspect="1"/>
          </p:cNvGraphicFramePr>
          <p:nvPr/>
        </p:nvGraphicFramePr>
        <p:xfrm>
          <a:off x="295275" y="2549525"/>
          <a:ext cx="10096500" cy="4733925"/>
        </p:xfrm>
        <a:graphic>
          <a:graphicData uri="http://schemas.openxmlformats.org/presentationml/2006/ole">
            <mc:AlternateContent xmlns:mc="http://schemas.openxmlformats.org/markup-compatibility/2006">
              <mc:Choice xmlns:v="urn:schemas-microsoft-com:vml" Requires="v">
                <p:oleObj spid="_x0000_s37917" name="Visio" r:id="rId4" imgW="17534869" imgH="8238456" progId="Visio.Drawing.11">
                  <p:embed/>
                </p:oleObj>
              </mc:Choice>
              <mc:Fallback>
                <p:oleObj name="Visio" r:id="rId4" imgW="17534869" imgH="8238456" progId="Visio.Drawing.11">
                  <p:embed/>
                  <p:pic>
                    <p:nvPicPr>
                      <p:cNvPr id="0" name="Objek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2549525"/>
                        <a:ext cx="100965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1"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3556EB91-42FD-4AB5-AE20-2FDB742CCDEC}" type="datetime1">
              <a:rPr lang="de-DE" altLang="en-US" sz="1000" smtClean="0">
                <a:latin typeface="Arial" pitchFamily="34" charset="0"/>
              </a:rPr>
              <a:pPr/>
              <a:t>15.01.2019</a:t>
            </a:fld>
            <a:endParaRPr lang="de-DE" altLang="en-US" sz="1000" smtClean="0">
              <a:latin typeface="Arial" pitchFamily="34" charset="0"/>
            </a:endParaRPr>
          </a:p>
        </p:txBody>
      </p:sp>
      <p:sp>
        <p:nvSpPr>
          <p:cNvPr id="37892"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7893"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3FBF031D-96DA-4235-BF39-C258B9914761}" type="slidenum">
              <a:rPr lang="en-US" altLang="en-US" sz="1200" b="0" smtClean="0">
                <a:solidFill>
                  <a:schemeClr val="tx2"/>
                </a:solidFill>
              </a:rPr>
              <a:pPr algn="r">
                <a:spcBef>
                  <a:spcPct val="0"/>
                </a:spcBef>
                <a:buFontTx/>
                <a:buNone/>
              </a:pPr>
              <a:t>31</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Simulation des Synchronisierten GWA</a:t>
            </a:r>
          </a:p>
        </p:txBody>
      </p:sp>
      <p:sp>
        <p:nvSpPr>
          <p:cNvPr id="3789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9" name="AutoShape 5"/>
          <p:cNvSpPr>
            <a:spLocks noChangeArrowheads="1"/>
          </p:cNvSpPr>
          <p:nvPr/>
        </p:nvSpPr>
        <p:spPr bwMode="auto">
          <a:xfrm>
            <a:off x="3687763" y="2413000"/>
            <a:ext cx="1863725" cy="504825"/>
          </a:xfrm>
          <a:prstGeom prst="wedgeRoundRectCallout">
            <a:avLst>
              <a:gd name="adj1" fmla="val -83472"/>
              <a:gd name="adj2" fmla="val 26305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EU_1 Eingangs-</a:t>
            </a:r>
          </a:p>
          <a:p>
            <a:r>
              <a:rPr lang="de-DE" altLang="de-DE" b="1">
                <a:latin typeface="Arial" pitchFamily="34" charset="0"/>
              </a:rPr>
              <a:t>Synchronisation</a:t>
            </a:r>
          </a:p>
        </p:txBody>
      </p:sp>
      <p:sp>
        <p:nvSpPr>
          <p:cNvPr id="3789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3" name="Rectangle 1"/>
          <p:cNvSpPr>
            <a:spLocks noChangeArrowheads="1"/>
          </p:cNvSpPr>
          <p:nvPr/>
        </p:nvSpPr>
        <p:spPr bwMode="auto">
          <a:xfrm>
            <a:off x="590550" y="1981200"/>
            <a:ext cx="97218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tabLst>
                <a:tab pos="180975" algn="l"/>
              </a:tabLst>
              <a:defRPr/>
            </a:pPr>
            <a:r>
              <a:rPr lang="de-DE" sz="1800" b="1" dirty="0">
                <a:solidFill>
                  <a:srgbClr val="FF0000"/>
                </a:solidFill>
                <a:latin typeface="+mn-lt"/>
                <a:ea typeface="Times New Roman" pitchFamily="18" charset="0"/>
              </a:rPr>
              <a:t>Eingaben:                  1 €                          2 €                      1 €                 Wechseltaste</a:t>
            </a:r>
          </a:p>
        </p:txBody>
      </p:sp>
      <p:sp>
        <p:nvSpPr>
          <p:cNvPr id="14" name="AutoShape 5"/>
          <p:cNvSpPr>
            <a:spLocks noChangeArrowheads="1"/>
          </p:cNvSpPr>
          <p:nvPr/>
        </p:nvSpPr>
        <p:spPr bwMode="auto">
          <a:xfrm>
            <a:off x="4519613" y="4357688"/>
            <a:ext cx="1863725" cy="719137"/>
          </a:xfrm>
          <a:prstGeom prst="wedgeRoundRectCallout">
            <a:avLst>
              <a:gd name="adj1" fmla="val 801"/>
              <a:gd name="adj2" fmla="val 19418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EU_2 AusgangssignalVerlängerung</a:t>
            </a:r>
          </a:p>
        </p:txBody>
      </p:sp>
      <p:sp>
        <p:nvSpPr>
          <p:cNvPr id="15" name="AutoShape 5"/>
          <p:cNvSpPr>
            <a:spLocks noChangeArrowheads="1"/>
          </p:cNvSpPr>
          <p:nvPr/>
        </p:nvSpPr>
        <p:spPr bwMode="auto">
          <a:xfrm>
            <a:off x="5630863" y="6661150"/>
            <a:ext cx="652462" cy="288925"/>
          </a:xfrm>
          <a:prstGeom prst="wedgeRoundRectCallout">
            <a:avLst>
              <a:gd name="adj1" fmla="val -34190"/>
              <a:gd name="adj2" fmla="val -163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2 €</a:t>
            </a:r>
          </a:p>
        </p:txBody>
      </p:sp>
      <p:sp>
        <p:nvSpPr>
          <p:cNvPr id="16" name="AutoShape 5"/>
          <p:cNvSpPr>
            <a:spLocks noChangeArrowheads="1"/>
          </p:cNvSpPr>
          <p:nvPr/>
        </p:nvSpPr>
        <p:spPr bwMode="auto">
          <a:xfrm>
            <a:off x="9159875" y="6445250"/>
            <a:ext cx="650875" cy="288925"/>
          </a:xfrm>
          <a:prstGeom prst="wedgeRoundRectCallout">
            <a:avLst>
              <a:gd name="adj1" fmla="val -32727"/>
              <a:gd name="adj2" fmla="val -1485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AC6F598D-521C-4184-9526-D96DC6534910}" type="datetime1">
              <a:rPr lang="de-DE" altLang="en-US" sz="1000" smtClean="0">
                <a:latin typeface="Arial" pitchFamily="34" charset="0"/>
              </a:rPr>
              <a:pPr/>
              <a:t>15.01.2019</a:t>
            </a:fld>
            <a:endParaRPr lang="de-DE" altLang="en-US" sz="1000" smtClean="0">
              <a:latin typeface="Arial" pitchFamily="34" charset="0"/>
            </a:endParaRPr>
          </a:p>
        </p:txBody>
      </p:sp>
      <p:sp>
        <p:nvSpPr>
          <p:cNvPr id="38915"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8916"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69FBB706-C2B0-4E8C-B565-A1D69B8D57ED}" type="slidenum">
              <a:rPr lang="en-US" altLang="en-US" sz="1200" b="0" smtClean="0">
                <a:solidFill>
                  <a:schemeClr val="tx2"/>
                </a:solidFill>
              </a:rPr>
              <a:pPr algn="r">
                <a:spcBef>
                  <a:spcPct val="0"/>
                </a:spcBef>
                <a:buFontTx/>
                <a:buNone/>
              </a:pPr>
              <a:t>32</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Metastabilität durch Asynchrone Eingangssignale</a:t>
            </a:r>
          </a:p>
        </p:txBody>
      </p:sp>
      <p:sp>
        <p:nvSpPr>
          <p:cNvPr id="3891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891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7" name="Text Box 8"/>
          <p:cNvSpPr txBox="1">
            <a:spLocks noChangeArrowheads="1"/>
          </p:cNvSpPr>
          <p:nvPr/>
        </p:nvSpPr>
        <p:spPr bwMode="auto">
          <a:xfrm>
            <a:off x="461963" y="1765300"/>
            <a:ext cx="9721850" cy="1200150"/>
          </a:xfrm>
          <a:prstGeom prst="rect">
            <a:avLst/>
          </a:prstGeom>
          <a:solidFill>
            <a:srgbClr val="FFFF00"/>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defRPr/>
            </a:pPr>
            <a:r>
              <a:rPr lang="de-DE" sz="1800" b="1" dirty="0" smtClean="0">
                <a:latin typeface="+mn-lt"/>
                <a:ea typeface="Times New Roman" pitchFamily="18" charset="0"/>
              </a:rPr>
              <a:t>Wenn Eingangssignale asynchron zum Takt erzeugt werden, kann sich z.B. der Folgezustand eines Automaten während des Entscheidungsintervalls des Zustandsflipflops ändern. Dies führt zu einer unbedingt zu vermeidenden </a:t>
            </a:r>
            <a:r>
              <a:rPr lang="de-DE" sz="1800" b="1" u="sng" dirty="0" smtClean="0">
                <a:latin typeface="+mn-lt"/>
                <a:ea typeface="Times New Roman" pitchFamily="18" charset="0"/>
              </a:rPr>
              <a:t>Metastabilität </a:t>
            </a:r>
            <a:r>
              <a:rPr lang="de-DE" sz="1800" b="1" dirty="0" smtClean="0">
                <a:latin typeface="+mn-lt"/>
                <a:ea typeface="Times New Roman" pitchFamily="18" charset="0"/>
              </a:rPr>
              <a:t>des Zustandsflipflops!</a:t>
            </a:r>
            <a:endParaRPr lang="de-DE" sz="1800" b="1" dirty="0" smtClean="0">
              <a:latin typeface="Arial" pitchFamily="34" charset="0"/>
            </a:endParaRPr>
          </a:p>
        </p:txBody>
      </p:sp>
      <p:sp>
        <p:nvSpPr>
          <p:cNvPr id="18" name="Rectangle 1"/>
          <p:cNvSpPr>
            <a:spLocks noChangeArrowheads="1"/>
          </p:cNvSpPr>
          <p:nvPr/>
        </p:nvSpPr>
        <p:spPr bwMode="auto">
          <a:xfrm>
            <a:off x="461963" y="3060700"/>
            <a:ext cx="5976937"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Exemplarische Beispiele für das Auftreten von Metastabilität:</a:t>
            </a:r>
          </a:p>
          <a:p>
            <a:pPr marL="285750" indent="-285750" algn="l">
              <a:buFont typeface="Arial" pitchFamily="34" charset="0"/>
              <a:buChar char="•"/>
              <a:defRPr/>
            </a:pPr>
            <a:r>
              <a:rPr lang="de-DE" sz="1800" dirty="0">
                <a:latin typeface="+mn-lt"/>
              </a:rPr>
              <a:t>Wenn ein Daten-, Status- bzw. Steuersignal in einer Taktdomäne A gebildet wird und in einer anderen, unabhängigen Taktdomäne B ausgewertet werden muss.</a:t>
            </a:r>
          </a:p>
          <a:p>
            <a:pPr marL="285750" indent="-285750" algn="l">
              <a:buFont typeface="Arial" pitchFamily="34" charset="0"/>
              <a:buChar char="•"/>
              <a:defRPr/>
            </a:pPr>
            <a:r>
              <a:rPr lang="de-DE" sz="1800" dirty="0">
                <a:latin typeface="+mn-lt"/>
              </a:rPr>
              <a:t>Wenn ein Eingangssignal völlig unabhängig vom Systemtakt eingelesen werden muss. Dies ist z.B. der Fall bei einem Interrupt in einem Mikroprozessorsystem.</a:t>
            </a:r>
          </a:p>
          <a:p>
            <a:pPr marL="285750" indent="-285750" algn="l">
              <a:buFont typeface="Arial" pitchFamily="34" charset="0"/>
              <a:buChar char="•"/>
              <a:defRPr/>
            </a:pPr>
            <a:r>
              <a:rPr lang="de-DE" sz="1800" dirty="0">
                <a:latin typeface="+mn-lt"/>
              </a:rPr>
              <a:t>Wenn ein externer asynchroner </a:t>
            </a:r>
            <a:r>
              <a:rPr lang="de-DE" sz="1800" dirty="0" err="1">
                <a:latin typeface="+mn-lt"/>
              </a:rPr>
              <a:t>Reset</a:t>
            </a:r>
            <a:r>
              <a:rPr lang="de-DE" sz="1800" dirty="0">
                <a:latin typeface="+mn-lt"/>
              </a:rPr>
              <a:t> eine sequenzielle Schaltung mit vielen Flipflops zurücksetzen soll.</a:t>
            </a:r>
          </a:p>
          <a:p>
            <a:pPr algn="l">
              <a:tabLst>
                <a:tab pos="180975" algn="l"/>
              </a:tabLst>
              <a:defRPr/>
            </a:pPr>
            <a:endParaRPr lang="de-DE" sz="1800" b="1" dirty="0">
              <a:latin typeface="+mn-lt"/>
              <a:ea typeface="Times New Roman" pitchFamily="18" charset="0"/>
            </a:endParaRPr>
          </a:p>
        </p:txBody>
      </p:sp>
      <p:graphicFrame>
        <p:nvGraphicFramePr>
          <p:cNvPr id="38922" name="Objekt 7"/>
          <p:cNvGraphicFramePr>
            <a:graphicFrameLocks noChangeAspect="1"/>
          </p:cNvGraphicFramePr>
          <p:nvPr/>
        </p:nvGraphicFramePr>
        <p:xfrm>
          <a:off x="6856413" y="3941763"/>
          <a:ext cx="3327400" cy="1784350"/>
        </p:xfrm>
        <a:graphic>
          <a:graphicData uri="http://schemas.openxmlformats.org/presentationml/2006/ole">
            <mc:AlternateContent xmlns:mc="http://schemas.openxmlformats.org/markup-compatibility/2006">
              <mc:Choice xmlns:v="urn:schemas-microsoft-com:vml" Requires="v">
                <p:oleObj spid="_x0000_s38940" name="Visio" r:id="rId4" imgW="5715623" imgH="3046983" progId="Visio.Drawing.11">
                  <p:embed/>
                </p:oleObj>
              </mc:Choice>
              <mc:Fallback>
                <p:oleObj name="Visio" r:id="rId4" imgW="5715623" imgH="3046983" progId="Visio.Drawing.11">
                  <p:embed/>
                  <p:pic>
                    <p:nvPicPr>
                      <p:cNvPr id="0" name="Objek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6413" y="3941763"/>
                        <a:ext cx="33274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AutoShape 5"/>
          <p:cNvSpPr>
            <a:spLocks noChangeArrowheads="1"/>
          </p:cNvSpPr>
          <p:nvPr/>
        </p:nvSpPr>
        <p:spPr bwMode="auto">
          <a:xfrm>
            <a:off x="7215188" y="3060700"/>
            <a:ext cx="2592387" cy="504825"/>
          </a:xfrm>
          <a:prstGeom prst="wedgeRoundRectCallout">
            <a:avLst>
              <a:gd name="adj1" fmla="val 18676"/>
              <a:gd name="adj2" fmla="val 14212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Entscheidungsintervall</a:t>
            </a:r>
          </a:p>
        </p:txBody>
      </p:sp>
      <p:sp>
        <p:nvSpPr>
          <p:cNvPr id="20" name="AutoShape 5"/>
          <p:cNvSpPr>
            <a:spLocks noChangeArrowheads="1"/>
          </p:cNvSpPr>
          <p:nvPr/>
        </p:nvSpPr>
        <p:spPr bwMode="auto">
          <a:xfrm>
            <a:off x="6711950" y="6084888"/>
            <a:ext cx="3384550" cy="946150"/>
          </a:xfrm>
          <a:prstGeom prst="wedgeRoundRectCallout">
            <a:avLst>
              <a:gd name="adj1" fmla="val 19671"/>
              <a:gd name="adj2" fmla="val -9047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Bei der Timing-Simulation mit ModelSim können metastabile Zustände evtl.  erkannt werden!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63D74891-ED14-49D8-8272-CC0AE912D3C5}" type="datetime1">
              <a:rPr lang="de-DE" altLang="en-US" sz="1000" smtClean="0">
                <a:latin typeface="Arial" pitchFamily="34" charset="0"/>
              </a:rPr>
              <a:pPr/>
              <a:t>15.01.2019</a:t>
            </a:fld>
            <a:endParaRPr lang="de-DE" altLang="en-US" sz="1000" smtClean="0">
              <a:latin typeface="Arial" pitchFamily="34" charset="0"/>
            </a:endParaRPr>
          </a:p>
        </p:txBody>
      </p:sp>
      <p:sp>
        <p:nvSpPr>
          <p:cNvPr id="3993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3994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AB1B75FC-8332-4ABB-BAEE-59065F84FF8C}" type="slidenum">
              <a:rPr lang="en-US" altLang="en-US" sz="1200" b="0" smtClean="0">
                <a:solidFill>
                  <a:schemeClr val="tx2"/>
                </a:solidFill>
              </a:rPr>
              <a:pPr algn="r">
                <a:spcBef>
                  <a:spcPct val="0"/>
                </a:spcBef>
                <a:buFontTx/>
                <a:buNone/>
              </a:pPr>
              <a:t>33</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Synchronisation Langer </a:t>
            </a:r>
            <a:r>
              <a:rPr lang="de-DE" dirty="0" err="1" smtClean="0"/>
              <a:t>Async</a:t>
            </a:r>
            <a:r>
              <a:rPr lang="de-DE" dirty="0" smtClean="0"/>
              <a:t>. Eingangsimpulse</a:t>
            </a:r>
          </a:p>
        </p:txBody>
      </p:sp>
      <p:sp>
        <p:nvSpPr>
          <p:cNvPr id="3994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994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7" name="Text Box 8"/>
          <p:cNvSpPr txBox="1">
            <a:spLocks noChangeArrowheads="1"/>
          </p:cNvSpPr>
          <p:nvPr/>
        </p:nvSpPr>
        <p:spPr bwMode="auto">
          <a:xfrm>
            <a:off x="1887538" y="1260475"/>
            <a:ext cx="6753225" cy="368300"/>
          </a:xfrm>
          <a:prstGeom prst="rect">
            <a:avLst/>
          </a:prstGeom>
          <a:solidFill>
            <a:srgbClr val="FFFF00"/>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defRPr/>
            </a:pPr>
            <a:r>
              <a:rPr lang="de-DE" sz="1800" b="1" dirty="0" smtClean="0">
                <a:latin typeface="+mn-lt"/>
                <a:ea typeface="Times New Roman" pitchFamily="18" charset="0"/>
              </a:rPr>
              <a:t>Langer Eingangsimpuls: Länger als eine Taktperiodendauer</a:t>
            </a:r>
            <a:endParaRPr lang="de-DE" sz="1800" b="1" dirty="0" smtClean="0">
              <a:latin typeface="Arial" pitchFamily="34" charset="0"/>
            </a:endParaRPr>
          </a:p>
        </p:txBody>
      </p:sp>
      <p:sp>
        <p:nvSpPr>
          <p:cNvPr id="18" name="Rectangle 1"/>
          <p:cNvSpPr>
            <a:spLocks noChangeArrowheads="1"/>
          </p:cNvSpPr>
          <p:nvPr/>
        </p:nvSpPr>
        <p:spPr bwMode="auto">
          <a:xfrm>
            <a:off x="158750" y="1693863"/>
            <a:ext cx="4897438"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Prinzip der Schutzschaltung SYNC:</a:t>
            </a:r>
          </a:p>
          <a:p>
            <a:pPr marL="285750" indent="-285750" algn="l">
              <a:buFont typeface="Arial" pitchFamily="34" charset="0"/>
              <a:buChar char="•"/>
              <a:defRPr/>
            </a:pPr>
            <a:r>
              <a:rPr lang="de-DE" sz="1800" dirty="0">
                <a:latin typeface="+mn-lt"/>
              </a:rPr>
              <a:t>DFF1 wird unvermeidbar metastabil !</a:t>
            </a:r>
          </a:p>
          <a:p>
            <a:pPr marL="285750" indent="-285750" algn="l">
              <a:buFont typeface="Arial" pitchFamily="34" charset="0"/>
              <a:buChar char="•"/>
              <a:defRPr/>
            </a:pPr>
            <a:r>
              <a:rPr lang="de-DE" sz="1800" dirty="0">
                <a:latin typeface="+mn-lt"/>
              </a:rPr>
              <a:t>Wenn die Taktperiodendauer länger als die </a:t>
            </a:r>
            <a:r>
              <a:rPr lang="de-DE" sz="1800" b="1" dirty="0">
                <a:latin typeface="+mn-lt"/>
              </a:rPr>
              <a:t>Erholungszeit </a:t>
            </a:r>
            <a:r>
              <a:rPr lang="de-DE" sz="1800" b="1" dirty="0" err="1">
                <a:latin typeface="+mn-lt"/>
              </a:rPr>
              <a:t>t</a:t>
            </a:r>
            <a:r>
              <a:rPr lang="de-DE" sz="1800" b="1" baseline="-25000" dirty="0" err="1">
                <a:latin typeface="+mn-lt"/>
              </a:rPr>
              <a:t>R</a:t>
            </a:r>
            <a:r>
              <a:rPr lang="de-DE" sz="1800" b="1" dirty="0">
                <a:latin typeface="+mn-lt"/>
              </a:rPr>
              <a:t> </a:t>
            </a:r>
            <a:r>
              <a:rPr lang="de-DE" sz="1800" dirty="0">
                <a:latin typeface="+mn-lt"/>
              </a:rPr>
              <a:t>des DFF1 ist, so wird in DFF2 ein definierter Wert ( </a:t>
            </a:r>
            <a:r>
              <a:rPr lang="de-DE" sz="1800" b="1" dirty="0">
                <a:solidFill>
                  <a:srgbClr val="FF0000"/>
                </a:solidFill>
                <a:latin typeface="+mn-lt"/>
              </a:rPr>
              <a:t>0 </a:t>
            </a:r>
            <a:r>
              <a:rPr lang="de-DE" sz="1800" b="1" u="sng" dirty="0">
                <a:solidFill>
                  <a:srgbClr val="FF0000"/>
                </a:solidFill>
                <a:latin typeface="+mn-lt"/>
              </a:rPr>
              <a:t>oder !</a:t>
            </a:r>
            <a:r>
              <a:rPr lang="de-DE" sz="1800" b="1" dirty="0">
                <a:solidFill>
                  <a:srgbClr val="FF0000"/>
                </a:solidFill>
                <a:latin typeface="+mn-lt"/>
              </a:rPr>
              <a:t> 1</a:t>
            </a:r>
            <a:r>
              <a:rPr lang="de-DE" sz="1800" dirty="0">
                <a:latin typeface="+mn-lt"/>
              </a:rPr>
              <a:t>) eingelesen!</a:t>
            </a:r>
          </a:p>
          <a:p>
            <a:pPr algn="l">
              <a:tabLst>
                <a:tab pos="180975" algn="l"/>
              </a:tabLst>
              <a:defRPr/>
            </a:pPr>
            <a:endParaRPr lang="de-DE" sz="1800" b="1" dirty="0">
              <a:latin typeface="+mn-lt"/>
              <a:ea typeface="Times New Roman" pitchFamily="18" charset="0"/>
            </a:endParaRPr>
          </a:p>
        </p:txBody>
      </p:sp>
      <p:sp>
        <p:nvSpPr>
          <p:cNvPr id="3994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39947" name="Objekt 8"/>
          <p:cNvGraphicFramePr>
            <a:graphicFrameLocks noChangeAspect="1"/>
          </p:cNvGraphicFramePr>
          <p:nvPr/>
        </p:nvGraphicFramePr>
        <p:xfrm>
          <a:off x="4989513" y="1836738"/>
          <a:ext cx="5322887" cy="1368425"/>
        </p:xfrm>
        <a:graphic>
          <a:graphicData uri="http://schemas.openxmlformats.org/presentationml/2006/ole">
            <mc:AlternateContent xmlns:mc="http://schemas.openxmlformats.org/markup-compatibility/2006">
              <mc:Choice xmlns:v="urn:schemas-microsoft-com:vml" Requires="v">
                <p:oleObj spid="_x0000_s39984" name="Visio" r:id="rId4" imgW="6780047" imgH="1745845" progId="Visio.Drawing.11">
                  <p:embed/>
                </p:oleObj>
              </mc:Choice>
              <mc:Fallback>
                <p:oleObj name="Visio" r:id="rId4" imgW="6780047" imgH="1745845" progId="Visio.Drawing.11">
                  <p:embed/>
                  <p:pic>
                    <p:nvPicPr>
                      <p:cNvPr id="0" name="Objek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9513" y="1836738"/>
                        <a:ext cx="53228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8"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25614" name="Objekt 10"/>
          <p:cNvGraphicFramePr>
            <a:graphicFrameLocks noChangeAspect="1"/>
          </p:cNvGraphicFramePr>
          <p:nvPr/>
        </p:nvGraphicFramePr>
        <p:xfrm>
          <a:off x="3541713" y="3821113"/>
          <a:ext cx="7058025" cy="1908175"/>
        </p:xfrm>
        <a:graphic>
          <a:graphicData uri="http://schemas.openxmlformats.org/presentationml/2006/ole">
            <mc:AlternateContent xmlns:mc="http://schemas.openxmlformats.org/markup-compatibility/2006">
              <mc:Choice xmlns:v="urn:schemas-microsoft-com:vml" Requires="v">
                <p:oleObj spid="_x0000_s39985" name="Visio" r:id="rId6" imgW="11959489" imgH="2703209" progId="Visio.Drawing.11">
                  <p:embed/>
                </p:oleObj>
              </mc:Choice>
              <mc:Fallback>
                <p:oleObj name="Visio" r:id="rId6" imgW="11959489" imgH="2703209" progId="Visio.Drawing.11">
                  <p:embed/>
                  <p:pic>
                    <p:nvPicPr>
                      <p:cNvPr id="0" name="Objek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1713" y="3821113"/>
                        <a:ext cx="705802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
          <p:cNvSpPr>
            <a:spLocks noChangeArrowheads="1"/>
          </p:cNvSpPr>
          <p:nvPr/>
        </p:nvSpPr>
        <p:spPr bwMode="auto">
          <a:xfrm>
            <a:off x="2967038" y="5942013"/>
            <a:ext cx="7705725" cy="1570037"/>
          </a:xfrm>
          <a:prstGeom prst="rect">
            <a:avLst/>
          </a:prstGeom>
          <a:solidFill>
            <a:schemeClr val="bg1"/>
          </a:solidFill>
          <a:ln>
            <a:noFill/>
          </a:ln>
          <a:effectLst/>
          <a:extLst/>
        </p:spPr>
        <p:txBody>
          <a:bodyPr anchor="ctr">
            <a:spAutoFit/>
          </a:bodyPr>
          <a:lstStyle/>
          <a:p>
            <a:pPr marL="342900" indent="-342900" algn="l">
              <a:buFontTx/>
              <a:buAutoNum type="alphaLcParenR"/>
              <a:defRPr/>
            </a:pPr>
            <a:r>
              <a:rPr lang="de-DE" dirty="0">
                <a:latin typeface="+mn-lt"/>
              </a:rPr>
              <a:t>INP ändert sich außerhalb des Entscheidungsintervalls </a:t>
            </a:r>
            <a:r>
              <a:rPr lang="de-DE" dirty="0">
                <a:latin typeface="+mn-lt"/>
                <a:sym typeface="Symbol"/>
              </a:rPr>
              <a:t> keine Metastabilität</a:t>
            </a:r>
          </a:p>
          <a:p>
            <a:pPr marL="342900" indent="-342900" algn="l">
              <a:buFontTx/>
              <a:buAutoNum type="alphaLcParenR"/>
              <a:defRPr/>
            </a:pPr>
            <a:r>
              <a:rPr lang="de-DE" dirty="0">
                <a:latin typeface="+mn-lt"/>
                <a:sym typeface="Symbol"/>
              </a:rPr>
              <a:t>INP ändert sich im Entscheidungsintervall  Der metastabile Zustand von DFF1 geht nach </a:t>
            </a:r>
            <a:r>
              <a:rPr lang="de-DE" b="1" dirty="0">
                <a:solidFill>
                  <a:srgbClr val="FF0000"/>
                </a:solidFill>
                <a:latin typeface="+mn-lt"/>
                <a:sym typeface="Symbol"/>
              </a:rPr>
              <a:t>1</a:t>
            </a:r>
            <a:r>
              <a:rPr lang="de-DE" dirty="0">
                <a:latin typeface="+mn-lt"/>
                <a:sym typeface="Symbol"/>
              </a:rPr>
              <a:t>  DFF2 übernimmt bei nachfolgender Flanke eine 1</a:t>
            </a:r>
          </a:p>
          <a:p>
            <a:pPr marL="342900" indent="-342900" algn="l">
              <a:buFontTx/>
              <a:buAutoNum type="alphaLcParenR"/>
              <a:defRPr/>
            </a:pPr>
            <a:r>
              <a:rPr lang="de-DE" dirty="0">
                <a:latin typeface="+mn-lt"/>
                <a:sym typeface="Symbol"/>
              </a:rPr>
              <a:t>INP ändert sich im Entscheidungsintervall  Der metastabile Zustand von DFF1 geht nach </a:t>
            </a:r>
            <a:r>
              <a:rPr lang="de-DE" b="1" dirty="0">
                <a:solidFill>
                  <a:srgbClr val="FF0000"/>
                </a:solidFill>
                <a:latin typeface="+mn-lt"/>
                <a:sym typeface="Symbol"/>
              </a:rPr>
              <a:t>0</a:t>
            </a:r>
            <a:r>
              <a:rPr lang="de-DE" dirty="0">
                <a:latin typeface="+mn-lt"/>
                <a:sym typeface="Symbol"/>
              </a:rPr>
              <a:t>  DFF2 übernimmt erst bei der nächsten Flanke die am Eingang länger als eine Taktperiode anliegende 1</a:t>
            </a:r>
          </a:p>
        </p:txBody>
      </p:sp>
      <p:grpSp>
        <p:nvGrpSpPr>
          <p:cNvPr id="19" name="Gruppieren 7"/>
          <p:cNvGrpSpPr>
            <a:grpSpLocks/>
          </p:cNvGrpSpPr>
          <p:nvPr/>
        </p:nvGrpSpPr>
        <p:grpSpPr bwMode="auto">
          <a:xfrm>
            <a:off x="22225" y="3482975"/>
            <a:ext cx="3546475" cy="2444750"/>
            <a:chOff x="5875661" y="3376383"/>
            <a:chExt cx="3545557" cy="2445658"/>
          </a:xfrm>
        </p:grpSpPr>
        <p:sp>
          <p:nvSpPr>
            <p:cNvPr id="39952" name="Text Box 4"/>
            <p:cNvSpPr txBox="1">
              <a:spLocks noChangeArrowheads="1"/>
            </p:cNvSpPr>
            <p:nvPr/>
          </p:nvSpPr>
          <p:spPr bwMode="auto">
            <a:xfrm>
              <a:off x="5892826" y="3698383"/>
              <a:ext cx="3528392" cy="2123658"/>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a:latin typeface="Courier New" pitchFamily="49" charset="0"/>
                  <a:cs typeface="Courier New" pitchFamily="49" charset="0"/>
                </a:rPr>
                <a:t>SYNC: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(CLK, RESET)</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begin</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   if</a:t>
              </a:r>
              <a:r>
                <a:rPr lang="en-US" altLang="de-DE" sz="1200">
                  <a:latin typeface="Courier New" pitchFamily="49" charset="0"/>
                  <a:cs typeface="Courier New" pitchFamily="49" charset="0"/>
                </a:rPr>
                <a:t> RESET = '1' </a:t>
              </a:r>
              <a:r>
                <a:rPr lang="en-US" altLang="de-DE" sz="1200" b="1">
                  <a:latin typeface="Courier New" pitchFamily="49" charset="0"/>
                  <a:cs typeface="Courier New" pitchFamily="49" charset="0"/>
                </a:rPr>
                <a:t>then</a:t>
              </a:r>
              <a:r>
                <a:rPr lang="en-US" altLang="de-DE" sz="1200">
                  <a:latin typeface="Courier New" pitchFamily="49" charset="0"/>
                  <a:cs typeface="Courier New" pitchFamily="49" charset="0"/>
                </a:rPr>
                <a:t> </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Q_1 &lt;= '0'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1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Q &lt;= '0'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1 ns;</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   elsif</a:t>
              </a:r>
              <a:r>
                <a:rPr lang="en-US" altLang="de-DE" sz="1200">
                  <a:latin typeface="Courier New" pitchFamily="49" charset="0"/>
                  <a:cs typeface="Courier New" pitchFamily="49" charset="0"/>
                </a:rPr>
                <a:t> CLK='1' </a:t>
              </a:r>
              <a:r>
                <a:rPr lang="en-US" altLang="de-DE" sz="1200" b="1">
                  <a:latin typeface="Courier New" pitchFamily="49" charset="0"/>
                  <a:cs typeface="Courier New" pitchFamily="49" charset="0"/>
                </a:rPr>
                <a:t>and</a:t>
              </a:r>
              <a:r>
                <a:rPr lang="en-US" altLang="de-DE" sz="1200">
                  <a:latin typeface="Courier New" pitchFamily="49" charset="0"/>
                  <a:cs typeface="Courier New" pitchFamily="49" charset="0"/>
                </a:rPr>
                <a:t> CLK'event </a:t>
              </a:r>
              <a:r>
                <a:rPr lang="en-US" altLang="de-DE" sz="1200" b="1">
                  <a:latin typeface="Courier New" pitchFamily="49" charset="0"/>
                  <a:cs typeface="Courier New" pitchFamily="49" charset="0"/>
                </a:rPr>
                <a:t>then</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Q_1 &lt;= INP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1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Q &lt;= Q_1 </a:t>
              </a:r>
              <a:r>
                <a:rPr lang="en-US" altLang="de-DE" sz="1200" b="1">
                  <a:latin typeface="Courier New" pitchFamily="49" charset="0"/>
                  <a:cs typeface="Courier New" pitchFamily="49" charset="0"/>
                </a:rPr>
                <a:t>after</a:t>
              </a:r>
              <a:r>
                <a:rPr lang="en-US" altLang="de-DE" sz="1200">
                  <a:latin typeface="Courier New" pitchFamily="49" charset="0"/>
                  <a:cs typeface="Courier New" pitchFamily="49" charset="0"/>
                </a:rPr>
                <a:t> 1 ns;</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if</a:t>
              </a:r>
              <a:r>
                <a:rPr lang="en-US" altLang="de-DE" sz="1200">
                  <a:latin typeface="Courier New" pitchFamily="49" charset="0"/>
                  <a:cs typeface="Courier New" pitchFamily="49" charset="0"/>
                </a:rPr>
                <a:t>;</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 REG;</a:t>
              </a:r>
              <a:endParaRPr lang="de-DE" altLang="de-DE" sz="1200">
                <a:latin typeface="Courier New" pitchFamily="49" charset="0"/>
                <a:cs typeface="Courier New" pitchFamily="49" charset="0"/>
              </a:endParaRPr>
            </a:p>
            <a:p>
              <a:pPr algn="l"/>
              <a:endParaRPr lang="de-DE" altLang="de-DE" sz="1200">
                <a:latin typeface="Courier New" pitchFamily="49" charset="0"/>
                <a:cs typeface="Courier New" pitchFamily="49" charset="0"/>
              </a:endParaRPr>
            </a:p>
          </p:txBody>
        </p:sp>
        <p:sp>
          <p:nvSpPr>
            <p:cNvPr id="21" name="Rectangle 1"/>
            <p:cNvSpPr>
              <a:spLocks noChangeArrowheads="1"/>
            </p:cNvSpPr>
            <p:nvPr/>
          </p:nvSpPr>
          <p:spPr bwMode="auto">
            <a:xfrm>
              <a:off x="5875661" y="3376383"/>
              <a:ext cx="3518577" cy="33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VHDL-Modell der Schutzschaltung</a:t>
              </a:r>
              <a:endParaRPr lang="de-DE" sz="1800" b="1" dirty="0">
                <a:latin typeface="+mn-lt"/>
                <a:ea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C4E8E832-A531-40F7-AB4D-7898B98A9659}" type="datetime1">
              <a:rPr lang="de-DE" altLang="en-US" sz="1000" smtClean="0">
                <a:latin typeface="Arial" pitchFamily="34" charset="0"/>
              </a:rPr>
              <a:pPr/>
              <a:t>15.01.2019</a:t>
            </a:fld>
            <a:endParaRPr lang="de-DE" altLang="en-US" sz="1000" smtClean="0">
              <a:latin typeface="Arial" pitchFamily="34" charset="0"/>
            </a:endParaRPr>
          </a:p>
        </p:txBody>
      </p:sp>
      <p:sp>
        <p:nvSpPr>
          <p:cNvPr id="4096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4096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D1DF6C3B-9BFC-4F97-9DC7-D7D136ABD99B}" type="slidenum">
              <a:rPr lang="en-US" altLang="en-US" sz="1200" b="0" smtClean="0">
                <a:solidFill>
                  <a:schemeClr val="tx2"/>
                </a:solidFill>
              </a:rPr>
              <a:pPr algn="r">
                <a:spcBef>
                  <a:spcPct val="0"/>
                </a:spcBef>
                <a:buFontTx/>
                <a:buNone/>
              </a:pPr>
              <a:t>34</a:t>
            </a:fld>
            <a:endParaRPr lang="de-DE" altLang="en-US" sz="1200" b="0" smtClean="0">
              <a:solidFill>
                <a:schemeClr val="tx2"/>
              </a:solidFill>
              <a:latin typeface="Times New Roman" pitchFamily="18" charset="0"/>
            </a:endParaRPr>
          </a:p>
        </p:txBody>
      </p:sp>
      <p:sp>
        <p:nvSpPr>
          <p:cNvPr id="4096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096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8" name="Rectangle 1"/>
          <p:cNvSpPr>
            <a:spLocks noRot="1" noChangeAspect="1" noMove="1" noResize="1" noEditPoints="1" noAdjustHandles="1" noChangeArrowheads="1" noChangeShapeType="1" noTextEdit="1"/>
          </p:cNvSpPr>
          <p:nvPr/>
        </p:nvSpPr>
        <p:spPr bwMode="auto">
          <a:xfrm>
            <a:off x="570125" y="3372037"/>
            <a:ext cx="4752528" cy="3273076"/>
          </a:xfrm>
          <a:prstGeom prst="rect">
            <a:avLst/>
          </a:prstGeom>
          <a:blipFill rotWithShape="1">
            <a:blip r:embed="rId3"/>
            <a:stretch>
              <a:fillRect l="-770"/>
            </a:stretch>
          </a:blipFill>
          <a:ln>
            <a:noFill/>
          </a:ln>
          <a:effectLst/>
          <a:extLs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defRPr/>
            </a:pPr>
            <a:r>
              <a:rPr lang="de-DE">
                <a:noFill/>
              </a:rPr>
              <a:t> </a:t>
            </a:r>
          </a:p>
        </p:txBody>
      </p:sp>
      <p:sp>
        <p:nvSpPr>
          <p:cNvPr id="4096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0969"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5" name="Text Box 8"/>
          <p:cNvSpPr txBox="1">
            <a:spLocks noChangeArrowheads="1"/>
          </p:cNvSpPr>
          <p:nvPr/>
        </p:nvSpPr>
        <p:spPr bwMode="auto">
          <a:xfrm>
            <a:off x="461963" y="1765300"/>
            <a:ext cx="9721850" cy="1477963"/>
          </a:xfrm>
          <a:prstGeom prst="rect">
            <a:avLst/>
          </a:prstGeom>
          <a:solidFill>
            <a:srgbClr val="FFFF00"/>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defRPr/>
            </a:pPr>
            <a:r>
              <a:rPr lang="de-DE" sz="1800" b="1" dirty="0" smtClean="0">
                <a:latin typeface="+mn-lt"/>
              </a:rPr>
              <a:t>Die aus zwei in Reihe geschalteten Flipflops bestehende Synchronisationsschaltung für asynchrone Signale erfordert, dass das Eingangssignal länger als einen Takt andauert. Es ist nicht vorherzusagen, ob die Schaltung das Eingangssignal nach einem oder nach zwei Takten quittiert. Die Schaltung garantiert zwar keine Fehlerfreiheit, kann aber die </a:t>
            </a:r>
            <a:r>
              <a:rPr lang="de-DE" sz="1800" b="1" dirty="0" err="1" smtClean="0">
                <a:latin typeface="+mn-lt"/>
              </a:rPr>
              <a:t>Auftretens</a:t>
            </a:r>
            <a:r>
              <a:rPr lang="de-DE" sz="1800" b="1" u="sng" dirty="0" err="1" smtClean="0">
                <a:latin typeface="+mn-lt"/>
              </a:rPr>
              <a:t>wahrscheinlichkeit</a:t>
            </a:r>
            <a:r>
              <a:rPr lang="de-DE" sz="1800" b="1" dirty="0" smtClean="0">
                <a:latin typeface="+mn-lt"/>
              </a:rPr>
              <a:t> drastisch reduzieren.</a:t>
            </a:r>
          </a:p>
        </p:txBody>
      </p:sp>
      <p:sp>
        <p:nvSpPr>
          <p:cNvPr id="21" name="AutoShape 5"/>
          <p:cNvSpPr>
            <a:spLocks noChangeArrowheads="1"/>
          </p:cNvSpPr>
          <p:nvPr/>
        </p:nvSpPr>
        <p:spPr bwMode="auto">
          <a:xfrm>
            <a:off x="5322888" y="3371850"/>
            <a:ext cx="5030787" cy="1182688"/>
          </a:xfrm>
          <a:prstGeom prst="wedgeRoundRectCallout">
            <a:avLst>
              <a:gd name="adj1" fmla="val -74912"/>
              <a:gd name="adj2" fmla="val 3429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85750" indent="-28575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buFont typeface="Arial" pitchFamily="34" charset="0"/>
              <a:buChar char="•"/>
            </a:pPr>
            <a:r>
              <a:rPr lang="de-DE" altLang="de-DE" sz="1400" b="1" dirty="0">
                <a:latin typeface="Arial" pitchFamily="34" charset="0"/>
              </a:rPr>
              <a:t>MTBF steigt exponentiell mit der zur Verfügung stehenden Erholungszeit t</a:t>
            </a:r>
            <a:r>
              <a:rPr lang="de-DE" altLang="de-DE" sz="1400" b="1" baseline="-25000" dirty="0">
                <a:latin typeface="Arial" pitchFamily="34" charset="0"/>
              </a:rPr>
              <a:t>R</a:t>
            </a:r>
            <a:r>
              <a:rPr lang="de-DE" altLang="de-DE" sz="1400" b="1" dirty="0">
                <a:latin typeface="Arial" pitchFamily="34" charset="0"/>
              </a:rPr>
              <a:t>.</a:t>
            </a:r>
          </a:p>
          <a:p>
            <a:pPr algn="l">
              <a:buFont typeface="Arial" pitchFamily="34" charset="0"/>
              <a:buChar char="•"/>
            </a:pPr>
            <a:r>
              <a:rPr lang="de-DE" altLang="de-DE" sz="1400" b="1" dirty="0">
                <a:latin typeface="Arial" pitchFamily="34" charset="0"/>
              </a:rPr>
              <a:t>MTBF sinkt mit steigender Takt- und Datenfrequenz</a:t>
            </a:r>
            <a:r>
              <a:rPr lang="de-DE" altLang="de-DE" sz="1400" b="1" dirty="0" smtClean="0">
                <a:latin typeface="Arial" pitchFamily="34" charset="0"/>
              </a:rPr>
              <a:t>.</a:t>
            </a:r>
            <a:endParaRPr lang="de-DE" altLang="de-DE" sz="1400" b="1" dirty="0">
              <a:latin typeface="Arial" pitchFamily="34" charset="0"/>
            </a:endParaRPr>
          </a:p>
        </p:txBody>
      </p:sp>
      <p:sp>
        <p:nvSpPr>
          <p:cNvPr id="16" name="Rectangle 22"/>
          <p:cNvSpPr txBox="1">
            <a:spLocks noChangeArrowheads="1"/>
          </p:cNvSpPr>
          <p:nvPr/>
        </p:nvSpPr>
        <p:spPr bwMode="auto">
          <a:xfrm>
            <a:off x="0" y="180975"/>
            <a:ext cx="1068705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29" tIns="49765" rIns="99529" bIns="49765" anchor="ctr"/>
          <a:lstStyle>
            <a:lvl1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mj-lt"/>
                <a:ea typeface="+mj-ea"/>
                <a:cs typeface="+mj-cs"/>
              </a:defRPr>
            </a:lvl1pPr>
            <a:lvl2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2pPr>
            <a:lvl3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3pPr>
            <a:lvl4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4pPr>
            <a:lvl5pPr algn="ctr" defTabSz="995363" rtl="0" eaLnBrk="0" fontAlgn="base" hangingPunct="0">
              <a:spcBef>
                <a:spcPct val="0"/>
              </a:spcBef>
              <a:spcAft>
                <a:spcPct val="0"/>
              </a:spcAft>
              <a:defRPr sz="3000" b="1">
                <a:solidFill>
                  <a:srgbClr val="9A0E1B"/>
                </a:solidFill>
                <a:effectLst>
                  <a:outerShdw blurRad="38100" dist="38100" dir="2700000" algn="tl">
                    <a:srgbClr val="C0C0C0"/>
                  </a:outerShdw>
                </a:effectLst>
                <a:latin typeface="Arial" charset="0"/>
              </a:defRPr>
            </a:lvl5pPr>
            <a:lvl6pPr marL="4572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6pPr>
            <a:lvl7pPr marL="9144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7pPr>
            <a:lvl8pPr marL="13716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8pPr>
            <a:lvl9pPr marL="1828800" algn="ctr" defTabSz="995363" rtl="0" fontAlgn="base">
              <a:spcBef>
                <a:spcPct val="0"/>
              </a:spcBef>
              <a:spcAft>
                <a:spcPct val="0"/>
              </a:spcAft>
              <a:defRPr sz="3000" b="1">
                <a:solidFill>
                  <a:srgbClr val="9A0E1B"/>
                </a:solidFill>
                <a:effectLst>
                  <a:outerShdw blurRad="38100" dist="38100" dir="2700000" algn="tl">
                    <a:srgbClr val="C0C0C0"/>
                  </a:outerShdw>
                </a:effectLst>
                <a:latin typeface="Arial" charset="0"/>
              </a:defRPr>
            </a:lvl9pPr>
          </a:lstStyle>
          <a:p>
            <a:pPr eaLnBrk="1" hangingPunct="1">
              <a:defRPr/>
            </a:pPr>
            <a:r>
              <a:rPr lang="en-US" sz="3100" kern="0" dirty="0" err="1" smtClean="0"/>
              <a:t>Wahrscheinlichkeit</a:t>
            </a:r>
            <a:r>
              <a:rPr lang="en-US" sz="3100" kern="0" dirty="0" smtClean="0"/>
              <a:t> </a:t>
            </a:r>
            <a:r>
              <a:rPr lang="en-US" sz="3100" kern="0" dirty="0" err="1" smtClean="0"/>
              <a:t>für</a:t>
            </a:r>
            <a:r>
              <a:rPr lang="en-US" sz="3100" kern="0" dirty="0" smtClean="0"/>
              <a:t> das </a:t>
            </a:r>
            <a:r>
              <a:rPr lang="en-US" sz="3100" kern="0" dirty="0" err="1" smtClean="0"/>
              <a:t>Auftreten</a:t>
            </a:r>
            <a:r>
              <a:rPr lang="en-US" sz="3100" kern="0" dirty="0" smtClean="0"/>
              <a:t> von </a:t>
            </a:r>
            <a:r>
              <a:rPr lang="en-US" sz="3100" kern="0" dirty="0" err="1" smtClean="0"/>
              <a:t>Metastabilität</a:t>
            </a:r>
            <a:endParaRPr lang="en-US" sz="3100" kern="0" dirty="0" smtClean="0"/>
          </a:p>
        </p:txBody>
      </p:sp>
      <p:sp>
        <p:nvSpPr>
          <p:cNvPr id="40973" name="TextBox 1"/>
          <p:cNvSpPr txBox="1">
            <a:spLocks noChangeArrowheads="1"/>
          </p:cNvSpPr>
          <p:nvPr/>
        </p:nvSpPr>
        <p:spPr bwMode="auto">
          <a:xfrm>
            <a:off x="844550" y="6373813"/>
            <a:ext cx="2843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AT" altLang="de-DE" i="1"/>
              <a:t>t</a:t>
            </a:r>
            <a:r>
              <a:rPr lang="de-AT" altLang="de-DE" i="1" baseline="-25000"/>
              <a:t>R</a:t>
            </a:r>
            <a:r>
              <a:rPr lang="de-AT" altLang="de-DE"/>
              <a:t> = 1/f - </a:t>
            </a:r>
            <a:r>
              <a:rPr lang="de-AT" altLang="de-DE" i="1"/>
              <a:t>T</a:t>
            </a:r>
            <a:r>
              <a:rPr lang="de-AT" altLang="de-DE" baseline="-25000"/>
              <a:t>SU   </a:t>
            </a:r>
            <a:r>
              <a:rPr lang="de-AT" altLang="de-DE"/>
              <a:t>… Recovery time</a:t>
            </a:r>
            <a:endParaRPr lang="de-AT" altLang="de-DE" baseline="-25000"/>
          </a:p>
        </p:txBody>
      </p:sp>
      <p:sp>
        <p:nvSpPr>
          <p:cNvPr id="14" name="AutoShape 5"/>
          <p:cNvSpPr>
            <a:spLocks noChangeArrowheads="1"/>
          </p:cNvSpPr>
          <p:nvPr/>
        </p:nvSpPr>
        <p:spPr bwMode="auto">
          <a:xfrm>
            <a:off x="5475288" y="4860925"/>
            <a:ext cx="5030787" cy="1182688"/>
          </a:xfrm>
          <a:prstGeom prst="wedgeRoundRectCallout">
            <a:avLst>
              <a:gd name="adj1" fmla="val -70051"/>
              <a:gd name="adj2" fmla="val -5560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Die Wahrscheinlichkeit des Auftretens der Metastabilität.</a:t>
            </a:r>
          </a:p>
          <a:p>
            <a:pPr algn="l"/>
            <a:r>
              <a:rPr lang="de-DE" altLang="de-DE" sz="1400" b="1" i="1">
                <a:latin typeface="Arial" pitchFamily="34" charset="0"/>
              </a:rPr>
              <a:t>T</a:t>
            </a:r>
            <a:r>
              <a:rPr lang="de-DE" altLang="de-DE" sz="1400" b="1" i="1" baseline="-25000">
                <a:latin typeface="Arial" pitchFamily="34" charset="0"/>
              </a:rPr>
              <a:t>0</a:t>
            </a:r>
            <a:r>
              <a:rPr lang="de-DE" altLang="de-DE" sz="1400" b="1">
                <a:latin typeface="Arial" pitchFamily="34" charset="0"/>
              </a:rPr>
              <a:t> … Zeitfenster um die Taktflanke, in der Metastabilität auftreten kann.</a:t>
            </a:r>
          </a:p>
        </p:txBody>
      </p:sp>
      <p:sp>
        <p:nvSpPr>
          <p:cNvPr id="17" name="AutoShape 5"/>
          <p:cNvSpPr>
            <a:spLocks noChangeArrowheads="1"/>
          </p:cNvSpPr>
          <p:nvPr/>
        </p:nvSpPr>
        <p:spPr bwMode="auto">
          <a:xfrm>
            <a:off x="5443538" y="6372225"/>
            <a:ext cx="5030787" cy="1182688"/>
          </a:xfrm>
          <a:prstGeom prst="wedgeRoundRectCallout">
            <a:avLst>
              <a:gd name="adj1" fmla="val -86537"/>
              <a:gd name="adj2" fmla="val -21293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Indiziert die Wahrscheinlichkeit, dass die auftretende Metastabilität in der Zeitperiode von </a:t>
            </a:r>
            <a:r>
              <a:rPr lang="de-DE" altLang="de-DE" sz="1400" b="1" i="1">
                <a:latin typeface="Arial" pitchFamily="34" charset="0"/>
              </a:rPr>
              <a:t>t</a:t>
            </a:r>
            <a:r>
              <a:rPr lang="de-DE" altLang="de-DE" sz="1400" b="1" i="1" baseline="-25000">
                <a:latin typeface="Arial" pitchFamily="34" charset="0"/>
              </a:rPr>
              <a:t>R</a:t>
            </a:r>
            <a:r>
              <a:rPr lang="de-DE" altLang="de-DE" sz="1400" b="1">
                <a:latin typeface="Arial" pitchFamily="34" charset="0"/>
              </a:rPr>
              <a:t> abklingt.</a:t>
            </a:r>
          </a:p>
        </p:txBody>
      </p:sp>
      <p:sp>
        <p:nvSpPr>
          <p:cNvPr id="2" name="Oval 1"/>
          <p:cNvSpPr>
            <a:spLocks noChangeArrowheads="1"/>
          </p:cNvSpPr>
          <p:nvPr/>
        </p:nvSpPr>
        <p:spPr bwMode="auto">
          <a:xfrm>
            <a:off x="2822575" y="4502150"/>
            <a:ext cx="1728788" cy="452438"/>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en-GB" altLang="en-US"/>
          </a:p>
        </p:txBody>
      </p:sp>
      <p:sp>
        <p:nvSpPr>
          <p:cNvPr id="3" name="Oval 2"/>
          <p:cNvSpPr>
            <a:spLocks noChangeArrowheads="1"/>
          </p:cNvSpPr>
          <p:nvPr/>
        </p:nvSpPr>
        <p:spPr bwMode="auto">
          <a:xfrm>
            <a:off x="3255963" y="3963988"/>
            <a:ext cx="647700" cy="5905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 grpId="0" animBg="1"/>
      <p:bldP spid="17" grpId="0" animBg="1"/>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EF931788-6B89-4FBE-BC6F-438DEC23C75F}" type="datetime1">
              <a:rPr lang="de-DE" altLang="en-US" sz="1000" smtClean="0">
                <a:latin typeface="Arial" pitchFamily="34" charset="0"/>
              </a:rPr>
              <a:pPr/>
              <a:t>15.01.2019</a:t>
            </a:fld>
            <a:endParaRPr lang="de-DE" altLang="en-US" sz="1000" smtClean="0">
              <a:latin typeface="Arial" pitchFamily="34" charset="0"/>
            </a:endParaRPr>
          </a:p>
        </p:txBody>
      </p:sp>
      <p:sp>
        <p:nvSpPr>
          <p:cNvPr id="4198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endParaRPr lang="de-DE" altLang="en-US" sz="1500" smtClean="0">
              <a:latin typeface="Arial" pitchFamily="34" charset="0"/>
            </a:endParaRPr>
          </a:p>
        </p:txBody>
      </p:sp>
      <p:sp>
        <p:nvSpPr>
          <p:cNvPr id="4198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9DEDAA9E-B608-4276-97C5-C86BE1FB9140}" type="slidenum">
              <a:rPr lang="en-US" altLang="en-US" sz="1200" b="0" smtClean="0">
                <a:solidFill>
                  <a:schemeClr val="tx2"/>
                </a:solidFill>
              </a:rPr>
              <a:pPr algn="r">
                <a:spcBef>
                  <a:spcPct val="0"/>
                </a:spcBef>
                <a:buFontTx/>
                <a:buNone/>
              </a:pPr>
              <a:t>35</a:t>
            </a:fld>
            <a:endParaRPr lang="de-DE" altLang="en-US" sz="1200" b="0" smtClean="0">
              <a:solidFill>
                <a:schemeClr val="tx2"/>
              </a:solidFill>
              <a:latin typeface="Times New Roman" pitchFamily="18" charset="0"/>
            </a:endParaRPr>
          </a:p>
        </p:txBody>
      </p:sp>
      <p:sp>
        <p:nvSpPr>
          <p:cNvPr id="8" name="Rectangle 22"/>
          <p:cNvSpPr>
            <a:spLocks noGrp="1" noChangeArrowheads="1"/>
          </p:cNvSpPr>
          <p:nvPr>
            <p:ph type="title"/>
          </p:nvPr>
        </p:nvSpPr>
        <p:spPr>
          <a:xfrm>
            <a:off x="0" y="207963"/>
            <a:ext cx="10687050" cy="693737"/>
          </a:xfrm>
        </p:spPr>
        <p:txBody>
          <a:bodyPr/>
          <a:lstStyle/>
          <a:p>
            <a:pPr eaLnBrk="1" hangingPunct="1">
              <a:defRPr/>
            </a:pPr>
            <a:r>
              <a:rPr lang="en-US" sz="3100" dirty="0" err="1" smtClean="0"/>
              <a:t>Wahrscheinlichkeit</a:t>
            </a:r>
            <a:r>
              <a:rPr lang="en-US" sz="3100" dirty="0" smtClean="0"/>
              <a:t> </a:t>
            </a:r>
            <a:r>
              <a:rPr lang="en-US" sz="3100" dirty="0" err="1" smtClean="0"/>
              <a:t>für</a:t>
            </a:r>
            <a:r>
              <a:rPr lang="en-US" sz="3100" dirty="0" smtClean="0"/>
              <a:t> das </a:t>
            </a:r>
            <a:r>
              <a:rPr lang="en-US" sz="3100" dirty="0" err="1" smtClean="0"/>
              <a:t>Auftreten</a:t>
            </a:r>
            <a:r>
              <a:rPr lang="en-US" sz="3100" dirty="0" smtClean="0"/>
              <a:t> von </a:t>
            </a:r>
            <a:r>
              <a:rPr lang="en-US" sz="3100" dirty="0" err="1" smtClean="0"/>
              <a:t>Metastabilität</a:t>
            </a:r>
            <a:endParaRPr lang="en-US" sz="3100" dirty="0" smtClean="0"/>
          </a:p>
        </p:txBody>
      </p:sp>
      <p:sp>
        <p:nvSpPr>
          <p:cNvPr id="41990" name="Rectangle 23"/>
          <p:cNvSpPr>
            <a:spLocks noGrp="1" noChangeArrowheads="1"/>
          </p:cNvSpPr>
          <p:nvPr>
            <p:ph type="body" sz="half" idx="4294967295"/>
          </p:nvPr>
        </p:nvSpPr>
        <p:spPr>
          <a:xfrm>
            <a:off x="663575" y="1909763"/>
            <a:ext cx="9217025" cy="2816225"/>
          </a:xfrm>
        </p:spPr>
        <p:txBody>
          <a:bodyPr/>
          <a:lstStyle/>
          <a:p>
            <a:pPr algn="ctr" eaLnBrk="1" hangingPunct="1">
              <a:buFontTx/>
              <a:buNone/>
            </a:pPr>
            <a:endParaRPr lang="en-US" altLang="de-DE" sz="2500" smtClean="0"/>
          </a:p>
          <a:p>
            <a:pPr algn="ctr" eaLnBrk="1" hangingPunct="1">
              <a:buFontTx/>
              <a:buNone/>
            </a:pPr>
            <a:endParaRPr lang="en-US" altLang="de-DE" sz="1900" smtClean="0"/>
          </a:p>
        </p:txBody>
      </p:sp>
      <p:sp>
        <p:nvSpPr>
          <p:cNvPr id="41991" name="Rectangle 36"/>
          <p:cNvSpPr>
            <a:spLocks noChangeArrowheads="1"/>
          </p:cNvSpPr>
          <p:nvPr/>
        </p:nvSpPr>
        <p:spPr bwMode="auto">
          <a:xfrm>
            <a:off x="950913" y="3997325"/>
            <a:ext cx="9602787"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29" tIns="49765" rIns="99529" bIns="49765"/>
          <a:lstStyle>
            <a:lvl1pPr marL="373063" indent="-373063"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ctr" eaLnBrk="1" hangingPunct="1">
              <a:buFontTx/>
              <a:buNone/>
            </a:pPr>
            <a:endParaRPr lang="en-US" altLang="de-DE"/>
          </a:p>
        </p:txBody>
      </p:sp>
      <p:sp>
        <p:nvSpPr>
          <p:cNvPr id="41992" name="Rectangle 9"/>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14" name="Tabelle 13"/>
          <p:cNvGraphicFramePr>
            <a:graphicFrameLocks noGrp="1"/>
          </p:cNvGraphicFramePr>
          <p:nvPr>
            <p:extLst>
              <p:ext uri="{D42A27DB-BD31-4B8C-83A1-F6EECF244321}">
                <p14:modId xmlns:p14="http://schemas.microsoft.com/office/powerpoint/2010/main" val="3490780297"/>
              </p:ext>
            </p:extLst>
          </p:nvPr>
        </p:nvGraphicFramePr>
        <p:xfrm>
          <a:off x="2247900" y="1765300"/>
          <a:ext cx="5699124" cy="1482724"/>
        </p:xfrm>
        <a:graphic>
          <a:graphicData uri="http://schemas.openxmlformats.org/drawingml/2006/table">
            <a:tbl>
              <a:tblPr firstRow="1" bandRow="1">
                <a:tableStyleId>{5C22544A-7EE6-4342-B048-85BDC9FD1C3A}</a:tableStyleId>
              </a:tblPr>
              <a:tblGrid>
                <a:gridCol w="1569406">
                  <a:extLst>
                    <a:ext uri="{9D8B030D-6E8A-4147-A177-3AD203B41FA5}">
                      <a16:colId xmlns:a16="http://schemas.microsoft.com/office/drawing/2014/main" val="20000"/>
                    </a:ext>
                  </a:extLst>
                </a:gridCol>
                <a:gridCol w="1280156">
                  <a:extLst>
                    <a:ext uri="{9D8B030D-6E8A-4147-A177-3AD203B41FA5}">
                      <a16:colId xmlns:a16="http://schemas.microsoft.com/office/drawing/2014/main" val="20001"/>
                    </a:ext>
                  </a:extLst>
                </a:gridCol>
                <a:gridCol w="1424781">
                  <a:extLst>
                    <a:ext uri="{9D8B030D-6E8A-4147-A177-3AD203B41FA5}">
                      <a16:colId xmlns:a16="http://schemas.microsoft.com/office/drawing/2014/main" val="20002"/>
                    </a:ext>
                  </a:extLst>
                </a:gridCol>
                <a:gridCol w="1424781">
                  <a:extLst>
                    <a:ext uri="{9D8B030D-6E8A-4147-A177-3AD203B41FA5}">
                      <a16:colId xmlns:a16="http://schemas.microsoft.com/office/drawing/2014/main" val="20003"/>
                    </a:ext>
                  </a:extLst>
                </a:gridCol>
              </a:tblGrid>
              <a:tr h="370681">
                <a:tc>
                  <a:txBody>
                    <a:bodyPr/>
                    <a:lstStyle/>
                    <a:p>
                      <a:r>
                        <a:rPr lang="de-DE" sz="1800" dirty="0" smtClean="0"/>
                        <a:t>Familie</a:t>
                      </a:r>
                      <a:endParaRPr lang="de-DE" sz="1800" dirty="0"/>
                    </a:p>
                  </a:txBody>
                  <a:tcPr marL="91430" marR="91430" marT="45700" marB="45700"/>
                </a:tc>
                <a:tc>
                  <a:txBody>
                    <a:bodyPr/>
                    <a:lstStyle/>
                    <a:p>
                      <a:pPr algn="ctr"/>
                      <a:r>
                        <a:rPr lang="en-US" sz="1800" b="1" dirty="0" smtClean="0">
                          <a:latin typeface="Arial" charset="0"/>
                          <a:sym typeface="Symbol"/>
                        </a:rPr>
                        <a:t> [ns]</a:t>
                      </a:r>
                      <a:endParaRPr lang="de-DE" sz="1800" dirty="0"/>
                    </a:p>
                  </a:txBody>
                  <a:tcPr marL="91430" marR="91430" marT="45700" marB="45700"/>
                </a:tc>
                <a:tc>
                  <a:txBody>
                    <a:bodyPr/>
                    <a:lstStyle/>
                    <a:p>
                      <a:pPr algn="ctr"/>
                      <a:r>
                        <a:rPr lang="de-DE" sz="1800" dirty="0" smtClean="0"/>
                        <a:t>T0</a:t>
                      </a:r>
                      <a:r>
                        <a:rPr lang="de-DE" sz="1800" baseline="0" dirty="0" smtClean="0"/>
                        <a:t> [</a:t>
                      </a:r>
                      <a:r>
                        <a:rPr lang="de-DE" sz="1800" dirty="0" smtClean="0"/>
                        <a:t>s]</a:t>
                      </a:r>
                      <a:endParaRPr lang="de-DE" sz="1800" dirty="0"/>
                    </a:p>
                  </a:txBody>
                  <a:tcPr marL="91430" marR="91430" marT="45700" marB="45700"/>
                </a:tc>
                <a:tc>
                  <a:txBody>
                    <a:bodyPr/>
                    <a:lstStyle/>
                    <a:p>
                      <a:pPr algn="ctr"/>
                      <a:r>
                        <a:rPr lang="de-DE" sz="1800" dirty="0" smtClean="0"/>
                        <a:t>T</a:t>
                      </a:r>
                      <a:r>
                        <a:rPr lang="de-DE" sz="1800" baseline="-25000" dirty="0" smtClean="0"/>
                        <a:t>SU</a:t>
                      </a:r>
                      <a:r>
                        <a:rPr lang="de-DE" sz="1600" baseline="0" dirty="0" smtClean="0"/>
                        <a:t> [</a:t>
                      </a:r>
                      <a:r>
                        <a:rPr lang="de-DE" sz="1600" dirty="0" smtClean="0"/>
                        <a:t>ns]</a:t>
                      </a:r>
                      <a:endParaRPr lang="de-DE" sz="1800" dirty="0"/>
                    </a:p>
                  </a:txBody>
                  <a:tcPr marL="91430" marR="91430" marT="45700" marB="45700"/>
                </a:tc>
                <a:extLst>
                  <a:ext uri="{0D108BD9-81ED-4DB2-BD59-A6C34878D82A}">
                    <a16:rowId xmlns:a16="http://schemas.microsoft.com/office/drawing/2014/main" val="10000"/>
                  </a:ext>
                </a:extLst>
              </a:tr>
              <a:tr h="370681">
                <a:tc>
                  <a:txBody>
                    <a:bodyPr/>
                    <a:lstStyle/>
                    <a:p>
                      <a:r>
                        <a:rPr lang="de-DE" sz="1800" dirty="0" smtClean="0"/>
                        <a:t>74LS74</a:t>
                      </a:r>
                      <a:endParaRPr lang="de-DE" sz="1800" dirty="0"/>
                    </a:p>
                  </a:txBody>
                  <a:tcPr marL="91430" marR="91430" marT="45700" marB="45700"/>
                </a:tc>
                <a:tc>
                  <a:txBody>
                    <a:bodyPr/>
                    <a:lstStyle/>
                    <a:p>
                      <a:pPr algn="ctr"/>
                      <a:r>
                        <a:rPr lang="de-DE" sz="1800" dirty="0" smtClean="0"/>
                        <a:t>1.5</a:t>
                      </a:r>
                      <a:endParaRPr lang="de-DE" sz="1800" dirty="0"/>
                    </a:p>
                  </a:txBody>
                  <a:tcPr marL="91430" marR="91430" marT="45700" marB="45700"/>
                </a:tc>
                <a:tc>
                  <a:txBody>
                    <a:bodyPr/>
                    <a:lstStyle/>
                    <a:p>
                      <a:pPr algn="ctr"/>
                      <a:r>
                        <a:rPr lang="de-DE" sz="1800" dirty="0" smtClean="0"/>
                        <a:t>4.0*10</a:t>
                      </a:r>
                      <a:r>
                        <a:rPr lang="de-DE" sz="1800" baseline="30000" dirty="0" smtClean="0"/>
                        <a:t>-1</a:t>
                      </a:r>
                      <a:endParaRPr lang="de-DE" sz="1800" baseline="30000" dirty="0"/>
                    </a:p>
                  </a:txBody>
                  <a:tcPr marL="91430" marR="91430" marT="45700" marB="45700"/>
                </a:tc>
                <a:tc>
                  <a:txBody>
                    <a:bodyPr/>
                    <a:lstStyle/>
                    <a:p>
                      <a:pPr algn="ctr"/>
                      <a:r>
                        <a:rPr lang="de-DE" sz="1800" dirty="0" smtClean="0"/>
                        <a:t>20</a:t>
                      </a:r>
                      <a:endParaRPr lang="de-DE" sz="1800" dirty="0"/>
                    </a:p>
                  </a:txBody>
                  <a:tcPr marL="91430" marR="91430" marT="45700" marB="45700"/>
                </a:tc>
                <a:extLst>
                  <a:ext uri="{0D108BD9-81ED-4DB2-BD59-A6C34878D82A}">
                    <a16:rowId xmlns:a16="http://schemas.microsoft.com/office/drawing/2014/main" val="10001"/>
                  </a:ext>
                </a:extLst>
              </a:tr>
              <a:tr h="370681">
                <a:tc>
                  <a:txBody>
                    <a:bodyPr/>
                    <a:lstStyle/>
                    <a:p>
                      <a:r>
                        <a:rPr lang="de-DE" sz="1800" dirty="0" smtClean="0"/>
                        <a:t>74HC74</a:t>
                      </a:r>
                      <a:endParaRPr lang="de-DE" sz="1800" dirty="0"/>
                    </a:p>
                  </a:txBody>
                  <a:tcPr marL="91430" marR="91430" marT="45700" marB="45700"/>
                </a:tc>
                <a:tc>
                  <a:txBody>
                    <a:bodyPr/>
                    <a:lstStyle/>
                    <a:p>
                      <a:pPr algn="ctr"/>
                      <a:r>
                        <a:rPr lang="de-DE" sz="1800" dirty="0" smtClean="0"/>
                        <a:t>1.82</a:t>
                      </a:r>
                      <a:endParaRPr lang="de-DE" sz="1800" dirty="0"/>
                    </a:p>
                  </a:txBody>
                  <a:tcPr marL="91430" marR="91430" marT="45700" marB="457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800" dirty="0" smtClean="0"/>
                        <a:t>1.5*10</a:t>
                      </a:r>
                      <a:r>
                        <a:rPr lang="de-DE" sz="1800" baseline="30000" dirty="0" smtClean="0"/>
                        <a:t>-6</a:t>
                      </a:r>
                    </a:p>
                  </a:txBody>
                  <a:tcPr marL="91430" marR="91430" marT="45700" marB="45700"/>
                </a:tc>
                <a:tc>
                  <a:txBody>
                    <a:bodyPr/>
                    <a:lstStyle/>
                    <a:p>
                      <a:pPr algn="ctr"/>
                      <a:r>
                        <a:rPr lang="de-DE" sz="1800" dirty="0" smtClean="0"/>
                        <a:t>25</a:t>
                      </a:r>
                      <a:endParaRPr lang="de-DE" sz="1800" dirty="0"/>
                    </a:p>
                  </a:txBody>
                  <a:tcPr marL="91430" marR="91430" marT="45700" marB="45700"/>
                </a:tc>
                <a:extLst>
                  <a:ext uri="{0D108BD9-81ED-4DB2-BD59-A6C34878D82A}">
                    <a16:rowId xmlns:a16="http://schemas.microsoft.com/office/drawing/2014/main" val="10002"/>
                  </a:ext>
                </a:extLst>
              </a:tr>
              <a:tr h="370681">
                <a:tc>
                  <a:txBody>
                    <a:bodyPr/>
                    <a:lstStyle/>
                    <a:p>
                      <a:r>
                        <a:rPr lang="de-DE" sz="1800" dirty="0" smtClean="0"/>
                        <a:t>XC95-CPLD</a:t>
                      </a:r>
                      <a:endParaRPr lang="de-DE" sz="1800" dirty="0"/>
                    </a:p>
                  </a:txBody>
                  <a:tcPr marL="91430" marR="91430" marT="45700" marB="45700"/>
                </a:tc>
                <a:tc>
                  <a:txBody>
                    <a:bodyPr/>
                    <a:lstStyle/>
                    <a:p>
                      <a:pPr algn="ctr"/>
                      <a:r>
                        <a:rPr lang="de-DE" sz="1800" dirty="0" smtClean="0"/>
                        <a:t>0.17</a:t>
                      </a:r>
                      <a:endParaRPr lang="de-DE" sz="1800" dirty="0"/>
                    </a:p>
                  </a:txBody>
                  <a:tcPr marL="91430" marR="91430" marT="45700" marB="457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800" dirty="0" smtClean="0"/>
                        <a:t>9.6*10</a:t>
                      </a:r>
                      <a:r>
                        <a:rPr lang="de-DE" sz="1800" baseline="30000" dirty="0" smtClean="0"/>
                        <a:t>-18</a:t>
                      </a:r>
                      <a:endParaRPr lang="de-DE" sz="1800" dirty="0"/>
                    </a:p>
                  </a:txBody>
                  <a:tcPr marL="91430" marR="91430" marT="45700" marB="45700"/>
                </a:tc>
                <a:tc>
                  <a:txBody>
                    <a:bodyPr/>
                    <a:lstStyle/>
                    <a:p>
                      <a:pPr algn="ctr"/>
                      <a:r>
                        <a:rPr lang="de-DE" sz="1800" dirty="0" smtClean="0"/>
                        <a:t>10</a:t>
                      </a:r>
                      <a:endParaRPr lang="de-DE" sz="1800" dirty="0"/>
                    </a:p>
                  </a:txBody>
                  <a:tcPr marL="91430" marR="91430" marT="45700" marB="45700"/>
                </a:tc>
                <a:extLst>
                  <a:ext uri="{0D108BD9-81ED-4DB2-BD59-A6C34878D82A}">
                    <a16:rowId xmlns:a16="http://schemas.microsoft.com/office/drawing/2014/main" val="10003"/>
                  </a:ext>
                </a:extLst>
              </a:tr>
            </a:tbl>
          </a:graphicData>
        </a:graphic>
      </p:graphicFrame>
      <p:sp>
        <p:nvSpPr>
          <p:cNvPr id="15" name="Textfeld 14"/>
          <p:cNvSpPr txBox="1"/>
          <p:nvPr/>
        </p:nvSpPr>
        <p:spPr>
          <a:xfrm>
            <a:off x="698500" y="3781425"/>
            <a:ext cx="9290050" cy="3416300"/>
          </a:xfrm>
          <a:prstGeom prst="rect">
            <a:avLst/>
          </a:prstGeom>
          <a:noFill/>
        </p:spPr>
        <p:txBody>
          <a:bodyPr>
            <a:spAutoFit/>
          </a:bodyPr>
          <a:lstStyle/>
          <a:p>
            <a:pPr algn="l">
              <a:lnSpc>
                <a:spcPct val="150000"/>
              </a:lnSpc>
              <a:defRPr/>
            </a:pPr>
            <a:r>
              <a:rPr lang="en-US" sz="1800" b="1" u="sng" dirty="0" err="1">
                <a:latin typeface="Arial" charset="0"/>
              </a:rPr>
              <a:t>Beispiel</a:t>
            </a:r>
            <a:r>
              <a:rPr lang="en-US" sz="1800" b="1" u="sng" dirty="0">
                <a:latin typeface="Arial" charset="0"/>
              </a:rPr>
              <a:t>:</a:t>
            </a:r>
            <a:r>
              <a:rPr lang="en-US" sz="1800" b="1" dirty="0">
                <a:latin typeface="Arial" charset="0"/>
              </a:rPr>
              <a:t> </a:t>
            </a:r>
            <a:r>
              <a:rPr lang="en-US" sz="1800" b="1" dirty="0" err="1">
                <a:latin typeface="Arial" charset="0"/>
              </a:rPr>
              <a:t>Mikroprozessorsystem</a:t>
            </a:r>
            <a:r>
              <a:rPr lang="en-US" sz="1800" b="1" dirty="0">
                <a:latin typeface="Arial" charset="0"/>
              </a:rPr>
              <a:t>, das </a:t>
            </a:r>
            <a:r>
              <a:rPr lang="en-US" sz="1800" b="1" dirty="0" err="1">
                <a:latin typeface="Arial" charset="0"/>
              </a:rPr>
              <a:t>mit</a:t>
            </a:r>
            <a:r>
              <a:rPr lang="en-US" sz="1800" b="1" dirty="0">
                <a:latin typeface="Arial" charset="0"/>
              </a:rPr>
              <a:t> </a:t>
            </a:r>
            <a:r>
              <a:rPr lang="en-US" sz="1800" b="1" dirty="0" err="1">
                <a:latin typeface="Arial" charset="0"/>
              </a:rPr>
              <a:t>f</a:t>
            </a:r>
            <a:r>
              <a:rPr lang="en-US" sz="1800" b="1" baseline="-25000" dirty="0" err="1">
                <a:latin typeface="Arial" charset="0"/>
              </a:rPr>
              <a:t>Clk</a:t>
            </a:r>
            <a:r>
              <a:rPr lang="en-US" sz="1800" b="1" dirty="0">
                <a:latin typeface="Arial" charset="0"/>
              </a:rPr>
              <a:t>=10 MHz </a:t>
            </a:r>
            <a:r>
              <a:rPr lang="en-US" sz="1800" b="1" dirty="0" err="1">
                <a:latin typeface="Arial" charset="0"/>
              </a:rPr>
              <a:t>Taktfrequenz</a:t>
            </a:r>
            <a:r>
              <a:rPr lang="en-US" sz="1800" b="1" dirty="0">
                <a:latin typeface="Arial" charset="0"/>
              </a:rPr>
              <a:t> </a:t>
            </a:r>
            <a:r>
              <a:rPr lang="en-US" sz="1800" b="1" dirty="0" err="1">
                <a:latin typeface="Arial" charset="0"/>
              </a:rPr>
              <a:t>arbeitet</a:t>
            </a:r>
            <a:r>
              <a:rPr lang="en-US" sz="1800" b="1" dirty="0">
                <a:latin typeface="Arial" charset="0"/>
              </a:rPr>
              <a:t>.</a:t>
            </a:r>
          </a:p>
          <a:p>
            <a:pPr algn="l">
              <a:lnSpc>
                <a:spcPct val="150000"/>
              </a:lnSpc>
              <a:defRPr/>
            </a:pPr>
            <a:r>
              <a:rPr lang="en-US" sz="1800" b="1" dirty="0">
                <a:latin typeface="Arial" charset="0"/>
              </a:rPr>
              <a:t>Die </a:t>
            </a:r>
            <a:r>
              <a:rPr lang="en-US" sz="1800" b="1" dirty="0" err="1">
                <a:latin typeface="Arial" charset="0"/>
              </a:rPr>
              <a:t>Interruptrate</a:t>
            </a:r>
            <a:r>
              <a:rPr lang="en-US" sz="1800" b="1" dirty="0">
                <a:latin typeface="Arial" charset="0"/>
              </a:rPr>
              <a:t> </a:t>
            </a:r>
            <a:r>
              <a:rPr lang="en-US" sz="1800" b="1" dirty="0" err="1">
                <a:latin typeface="Arial" charset="0"/>
              </a:rPr>
              <a:t>beträgt</a:t>
            </a:r>
            <a:r>
              <a:rPr lang="en-US" sz="1800" b="1" dirty="0">
                <a:latin typeface="Arial" charset="0"/>
              </a:rPr>
              <a:t> </a:t>
            </a:r>
            <a:r>
              <a:rPr lang="en-US" sz="1800" b="1" dirty="0" err="1">
                <a:latin typeface="Arial" charset="0"/>
              </a:rPr>
              <a:t>f</a:t>
            </a:r>
            <a:r>
              <a:rPr lang="en-US" sz="1800" b="1" baseline="-25000" dirty="0" err="1">
                <a:latin typeface="Arial" charset="0"/>
              </a:rPr>
              <a:t>Data</a:t>
            </a:r>
            <a:r>
              <a:rPr lang="en-US" sz="1800" b="1" dirty="0">
                <a:latin typeface="Arial" charset="0"/>
              </a:rPr>
              <a:t> =10</a:t>
            </a:r>
            <a:r>
              <a:rPr lang="en-US" sz="1800" b="1" baseline="30000" dirty="0">
                <a:latin typeface="Arial" charset="0"/>
              </a:rPr>
              <a:t>5</a:t>
            </a:r>
            <a:r>
              <a:rPr lang="en-US" sz="1800" b="1" dirty="0">
                <a:latin typeface="Arial" charset="0"/>
              </a:rPr>
              <a:t>/s. Die Interrupts </a:t>
            </a:r>
            <a:r>
              <a:rPr lang="en-US" sz="1800" b="1" dirty="0" err="1">
                <a:latin typeface="Arial" charset="0"/>
              </a:rPr>
              <a:t>sollen</a:t>
            </a:r>
            <a:r>
              <a:rPr lang="en-US" sz="1800" b="1" dirty="0">
                <a:latin typeface="Arial" charset="0"/>
              </a:rPr>
              <a:t> </a:t>
            </a:r>
            <a:r>
              <a:rPr lang="en-US" sz="1800" b="1" dirty="0" err="1">
                <a:latin typeface="Arial" charset="0"/>
              </a:rPr>
              <a:t>mit</a:t>
            </a:r>
            <a:r>
              <a:rPr lang="en-US" sz="1800" b="1" dirty="0">
                <a:latin typeface="Arial" charset="0"/>
              </a:rPr>
              <a:t> </a:t>
            </a:r>
            <a:r>
              <a:rPr lang="en-US" sz="1800" b="1" dirty="0" err="1">
                <a:latin typeface="Arial" charset="0"/>
              </a:rPr>
              <a:t>einem</a:t>
            </a:r>
            <a:r>
              <a:rPr lang="en-US" sz="1800" b="1" dirty="0">
                <a:latin typeface="Arial" charset="0"/>
              </a:rPr>
              <a:t> 74LS74 DFF </a:t>
            </a:r>
            <a:r>
              <a:rPr lang="en-US" sz="1800" b="1" dirty="0" err="1">
                <a:latin typeface="Arial" charset="0"/>
              </a:rPr>
              <a:t>synchronisiert</a:t>
            </a:r>
            <a:r>
              <a:rPr lang="en-US" sz="1800" b="1" dirty="0">
                <a:latin typeface="Arial" charset="0"/>
              </a:rPr>
              <a:t> </a:t>
            </a:r>
            <a:r>
              <a:rPr lang="en-US" sz="1800" b="1" dirty="0" err="1">
                <a:latin typeface="Arial" charset="0"/>
              </a:rPr>
              <a:t>werden</a:t>
            </a:r>
            <a:r>
              <a:rPr lang="en-US" sz="1800" b="1" dirty="0">
                <a:latin typeface="Arial" charset="0"/>
              </a:rPr>
              <a:t>:</a:t>
            </a:r>
          </a:p>
          <a:p>
            <a:pPr marL="285750" indent="-285750" algn="l">
              <a:lnSpc>
                <a:spcPct val="150000"/>
              </a:lnSpc>
              <a:buFont typeface="Arial" pitchFamily="34" charset="0"/>
              <a:buChar char="•"/>
              <a:defRPr/>
            </a:pPr>
            <a:r>
              <a:rPr lang="en-US" sz="1800" b="1" dirty="0" err="1">
                <a:latin typeface="Arial" charset="0"/>
              </a:rPr>
              <a:t>Berechne</a:t>
            </a:r>
            <a:r>
              <a:rPr lang="en-US" sz="1800" b="1" dirty="0">
                <a:latin typeface="Arial" charset="0"/>
              </a:rPr>
              <a:t> die </a:t>
            </a:r>
            <a:r>
              <a:rPr lang="en-US" sz="1800" b="1" dirty="0" err="1">
                <a:latin typeface="Arial" charset="0"/>
              </a:rPr>
              <a:t>Erholungszeit</a:t>
            </a:r>
            <a:r>
              <a:rPr lang="en-US" sz="1800" b="1" dirty="0">
                <a:latin typeface="Arial" charset="0"/>
              </a:rPr>
              <a:t> </a:t>
            </a:r>
            <a:r>
              <a:rPr lang="en-US" sz="1800" b="1" dirty="0" err="1">
                <a:latin typeface="Arial" charset="0"/>
              </a:rPr>
              <a:t>t</a:t>
            </a:r>
            <a:r>
              <a:rPr lang="en-US" sz="1800" b="1" baseline="-25000" dirty="0" err="1">
                <a:latin typeface="Arial" charset="0"/>
              </a:rPr>
              <a:t>r</a:t>
            </a:r>
            <a:r>
              <a:rPr lang="en-US" sz="1800" b="1" dirty="0">
                <a:latin typeface="Arial" charset="0"/>
              </a:rPr>
              <a:t> = 1/</a:t>
            </a:r>
            <a:r>
              <a:rPr lang="en-US" sz="1800" b="1" dirty="0" err="1">
                <a:latin typeface="Arial" charset="0"/>
              </a:rPr>
              <a:t>f</a:t>
            </a:r>
            <a:r>
              <a:rPr lang="en-US" sz="1800" b="1" baseline="-25000" dirty="0" err="1">
                <a:latin typeface="Arial" charset="0"/>
              </a:rPr>
              <a:t>Clk</a:t>
            </a:r>
            <a:r>
              <a:rPr lang="en-US" sz="1800" b="1" dirty="0">
                <a:latin typeface="Arial" charset="0"/>
              </a:rPr>
              <a:t> – T</a:t>
            </a:r>
            <a:r>
              <a:rPr lang="en-US" sz="1800" b="1" baseline="-25000" dirty="0">
                <a:latin typeface="Arial" charset="0"/>
              </a:rPr>
              <a:t>SU</a:t>
            </a:r>
            <a:r>
              <a:rPr lang="en-US" sz="1800" b="1" dirty="0">
                <a:latin typeface="Arial" charset="0"/>
              </a:rPr>
              <a:t> = 80ns </a:t>
            </a:r>
          </a:p>
          <a:p>
            <a:pPr marL="285750" indent="-285750" algn="l">
              <a:lnSpc>
                <a:spcPct val="150000"/>
              </a:lnSpc>
              <a:buFont typeface="Arial" pitchFamily="34" charset="0"/>
              <a:buChar char="•"/>
              <a:defRPr/>
            </a:pPr>
            <a:r>
              <a:rPr lang="en-US" sz="1800" b="1" dirty="0" err="1">
                <a:latin typeface="Arial" charset="0"/>
              </a:rPr>
              <a:t>Berechne</a:t>
            </a:r>
            <a:r>
              <a:rPr lang="en-US" sz="1800" b="1" dirty="0">
                <a:latin typeface="Arial" charset="0"/>
              </a:rPr>
              <a:t> die MTBF = 3.6*10</a:t>
            </a:r>
            <a:r>
              <a:rPr lang="en-US" sz="1800" b="1" baseline="30000" dirty="0">
                <a:latin typeface="Arial" charset="0"/>
              </a:rPr>
              <a:t>11</a:t>
            </a:r>
            <a:r>
              <a:rPr lang="en-US" sz="1800" b="1" dirty="0">
                <a:latin typeface="Arial" charset="0"/>
              </a:rPr>
              <a:t>s </a:t>
            </a:r>
            <a:r>
              <a:rPr lang="en-US" sz="1800" b="1" dirty="0">
                <a:latin typeface="Arial" charset="0"/>
                <a:sym typeface="Symbol"/>
              </a:rPr>
              <a:t> 11 513.5 </a:t>
            </a:r>
            <a:r>
              <a:rPr lang="en-US" sz="1800" b="1" dirty="0" err="1">
                <a:latin typeface="Arial" charset="0"/>
                <a:sym typeface="Symbol"/>
              </a:rPr>
              <a:t>Jahre</a:t>
            </a:r>
            <a:r>
              <a:rPr lang="en-US" sz="1800" b="1" dirty="0">
                <a:latin typeface="Arial" charset="0"/>
                <a:sym typeface="Symbol"/>
              </a:rPr>
              <a:t> !</a:t>
            </a:r>
          </a:p>
          <a:p>
            <a:pPr marL="285750" indent="-285750" algn="l">
              <a:lnSpc>
                <a:spcPct val="150000"/>
              </a:lnSpc>
              <a:buFont typeface="Arial" pitchFamily="34" charset="0"/>
              <a:buChar char="•"/>
              <a:defRPr/>
            </a:pPr>
            <a:r>
              <a:rPr lang="en-US" sz="1800" b="1" dirty="0">
                <a:latin typeface="Arial" charset="0"/>
                <a:sym typeface="Symbol"/>
              </a:rPr>
              <a:t>Nun </a:t>
            </a:r>
            <a:r>
              <a:rPr lang="en-US" sz="1800" b="1" dirty="0" err="1">
                <a:latin typeface="Arial" charset="0"/>
                <a:sym typeface="Symbol"/>
              </a:rPr>
              <a:t>berechne</a:t>
            </a:r>
            <a:r>
              <a:rPr lang="en-US" sz="1800" b="1" dirty="0">
                <a:latin typeface="Arial" charset="0"/>
                <a:sym typeface="Symbol"/>
              </a:rPr>
              <a:t> die MTBF </a:t>
            </a:r>
            <a:r>
              <a:rPr lang="en-US" sz="1800" b="1" dirty="0" err="1">
                <a:latin typeface="Arial" charset="0"/>
                <a:sym typeface="Symbol"/>
              </a:rPr>
              <a:t>für</a:t>
            </a:r>
            <a:r>
              <a:rPr lang="en-US" sz="1800" b="1" dirty="0">
                <a:latin typeface="Arial" charset="0"/>
                <a:sym typeface="Symbol"/>
              </a:rPr>
              <a:t> </a:t>
            </a:r>
            <a:r>
              <a:rPr lang="en-US" sz="1800" b="1" dirty="0" err="1">
                <a:latin typeface="Arial" charset="0"/>
                <a:sym typeface="Symbol"/>
              </a:rPr>
              <a:t>f</a:t>
            </a:r>
            <a:r>
              <a:rPr lang="en-US" sz="1800" b="1" baseline="-25000" dirty="0" err="1">
                <a:latin typeface="Arial" charset="0"/>
              </a:rPr>
              <a:t>Clk</a:t>
            </a:r>
            <a:r>
              <a:rPr lang="en-US" sz="1800" b="1" dirty="0">
                <a:latin typeface="Arial" charset="0"/>
                <a:sym typeface="Symbol"/>
              </a:rPr>
              <a:t>=16 MHz!   </a:t>
            </a:r>
            <a:r>
              <a:rPr lang="en-US" sz="1800" b="1" dirty="0">
                <a:latin typeface="Arial" charset="0"/>
                <a:sym typeface="Wingdings" panose="05000000000000000000" pitchFamily="2" charset="2"/>
              </a:rPr>
              <a:t> 3.15 </a:t>
            </a:r>
            <a:r>
              <a:rPr lang="en-US" sz="1800" b="1" dirty="0" err="1">
                <a:latin typeface="Arial" charset="0"/>
                <a:sym typeface="Wingdings" panose="05000000000000000000" pitchFamily="2" charset="2"/>
              </a:rPr>
              <a:t>Sekunden</a:t>
            </a:r>
            <a:endParaRPr lang="en-US" sz="1800" b="1" dirty="0">
              <a:latin typeface="Arial" charset="0"/>
              <a:sym typeface="Symbol"/>
            </a:endParaRPr>
          </a:p>
          <a:p>
            <a:pPr marL="285750" indent="-285750" algn="l">
              <a:lnSpc>
                <a:spcPct val="150000"/>
              </a:lnSpc>
              <a:buFont typeface="Arial" pitchFamily="34" charset="0"/>
              <a:buChar char="•"/>
              <a:defRPr/>
            </a:pPr>
            <a:r>
              <a:rPr lang="en-US" sz="1800" b="1" dirty="0" err="1">
                <a:latin typeface="Arial" charset="0"/>
                <a:sym typeface="Symbol"/>
              </a:rPr>
              <a:t>Wähle</a:t>
            </a:r>
            <a:r>
              <a:rPr lang="en-US" sz="1800" b="1" dirty="0">
                <a:latin typeface="Arial" charset="0"/>
                <a:sym typeface="Symbol"/>
              </a:rPr>
              <a:t> nun </a:t>
            </a:r>
            <a:r>
              <a:rPr lang="en-US" sz="1800" b="1" dirty="0" err="1">
                <a:latin typeface="Arial" charset="0"/>
                <a:sym typeface="Symbol"/>
              </a:rPr>
              <a:t>für</a:t>
            </a:r>
            <a:r>
              <a:rPr lang="en-US" sz="1800" b="1" dirty="0">
                <a:latin typeface="Arial" charset="0"/>
                <a:sym typeface="Symbol"/>
              </a:rPr>
              <a:t> die </a:t>
            </a:r>
            <a:r>
              <a:rPr lang="en-US" sz="1800" b="1" dirty="0" err="1">
                <a:latin typeface="Arial" charset="0"/>
                <a:sym typeface="Symbol"/>
              </a:rPr>
              <a:t>Synchronisation</a:t>
            </a:r>
            <a:r>
              <a:rPr lang="en-US" sz="1800" b="1" dirty="0">
                <a:latin typeface="Arial" charset="0"/>
                <a:sym typeface="Symbol"/>
              </a:rPr>
              <a:t> </a:t>
            </a:r>
            <a:r>
              <a:rPr lang="en-US" sz="1800" b="1" dirty="0" err="1">
                <a:latin typeface="Arial" charset="0"/>
                <a:sym typeface="Symbol"/>
              </a:rPr>
              <a:t>eine</a:t>
            </a:r>
            <a:r>
              <a:rPr lang="en-US" sz="1800" b="1" dirty="0">
                <a:latin typeface="Arial" charset="0"/>
                <a:sym typeface="Symbol"/>
              </a:rPr>
              <a:t> XC95-CPLD Hardware und </a:t>
            </a:r>
            <a:r>
              <a:rPr lang="en-US" sz="1800" b="1" dirty="0" err="1">
                <a:latin typeface="Arial" charset="0"/>
                <a:sym typeface="Symbol"/>
              </a:rPr>
              <a:t>berechne</a:t>
            </a:r>
            <a:r>
              <a:rPr lang="en-US" sz="1800" b="1" dirty="0">
                <a:latin typeface="Arial" charset="0"/>
                <a:sym typeface="Symbol"/>
              </a:rPr>
              <a:t> die MTBF </a:t>
            </a:r>
            <a:r>
              <a:rPr lang="en-US" sz="1800" b="1" dirty="0" err="1">
                <a:latin typeface="Arial" charset="0"/>
                <a:sym typeface="Symbol"/>
              </a:rPr>
              <a:t>erneut</a:t>
            </a:r>
            <a:r>
              <a:rPr lang="en-US" sz="1800" b="1" dirty="0">
                <a:latin typeface="Arial" charset="0"/>
                <a:sym typeface="Symbol"/>
              </a:rPr>
              <a:t>! </a:t>
            </a:r>
            <a:endParaRPr lang="de-DE" sz="1800" dirty="0"/>
          </a:p>
        </p:txBody>
      </p:sp>
      <p:sp>
        <p:nvSpPr>
          <p:cNvPr id="16" name="AutoShape 5"/>
          <p:cNvSpPr>
            <a:spLocks noChangeArrowheads="1"/>
          </p:cNvSpPr>
          <p:nvPr/>
        </p:nvSpPr>
        <p:spPr bwMode="auto">
          <a:xfrm>
            <a:off x="7862888" y="5861050"/>
            <a:ext cx="2943225" cy="965200"/>
          </a:xfrm>
          <a:prstGeom prst="wedgeRoundRectCallout">
            <a:avLst>
              <a:gd name="adj1" fmla="val -75292"/>
              <a:gd name="adj2" fmla="val -4660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Welche Schlussfolgerungen müssen aus diesem Zahlenbeispiel gezogen werden?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Placeholder 2"/>
          <p:cNvSpPr>
            <a:spLocks noGrp="1"/>
          </p:cNvSpPr>
          <p:nvPr>
            <p:ph type="body" sz="half" idx="1"/>
          </p:nvPr>
        </p:nvSpPr>
        <p:spPr/>
        <p:txBody>
          <a:bodyPr/>
          <a:lstStyle/>
          <a:p>
            <a:endParaRPr lang="de-AT" altLang="de-DE" smtClean="0"/>
          </a:p>
        </p:txBody>
      </p:sp>
      <p:sp>
        <p:nvSpPr>
          <p:cNvPr id="43011" name="Content Placeholder 3"/>
          <p:cNvSpPr>
            <a:spLocks noGrp="1"/>
          </p:cNvSpPr>
          <p:nvPr>
            <p:ph sz="half" idx="2"/>
          </p:nvPr>
        </p:nvSpPr>
        <p:spPr/>
        <p:txBody>
          <a:bodyPr/>
          <a:lstStyle/>
          <a:p>
            <a:endParaRPr lang="de-AT" altLang="de-DE" smtClean="0"/>
          </a:p>
        </p:txBody>
      </p:sp>
      <p:sp>
        <p:nvSpPr>
          <p:cNvPr id="43012" name="Date Placehold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A36815C6-33DD-49B1-8BA6-ED712FFF59DC}" type="datetime1">
              <a:rPr lang="de-DE" altLang="en-US" sz="1000" smtClean="0">
                <a:latin typeface="Arial" pitchFamily="34" charset="0"/>
              </a:rPr>
              <a:pPr/>
              <a:t>15.01.2019</a:t>
            </a:fld>
            <a:endParaRPr lang="de-DE" altLang="en-US" sz="1000" smtClean="0">
              <a:latin typeface="Arial" pitchFamily="34" charset="0"/>
            </a:endParaRPr>
          </a:p>
        </p:txBody>
      </p:sp>
      <p:sp>
        <p:nvSpPr>
          <p:cNvPr id="43013"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dirty="0" smtClean="0">
                <a:latin typeface="Arial" pitchFamily="34" charset="0"/>
              </a:rPr>
              <a:t>15. Synchronisation digitaler Systeme</a:t>
            </a:r>
            <a:endParaRPr lang="de-DE" altLang="en-US" sz="1500" dirty="0" smtClean="0">
              <a:latin typeface="Arial" pitchFamily="34" charset="0"/>
            </a:endParaRPr>
          </a:p>
        </p:txBody>
      </p:sp>
      <p:sp>
        <p:nvSpPr>
          <p:cNvPr id="43014"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264E1CBE-7E21-4660-B400-681814FE2519}" type="slidenum">
              <a:rPr lang="en-US" altLang="en-US" sz="1200" b="0" smtClean="0">
                <a:solidFill>
                  <a:schemeClr val="tx2"/>
                </a:solidFill>
              </a:rPr>
              <a:pPr algn="r">
                <a:spcBef>
                  <a:spcPct val="0"/>
                </a:spcBef>
                <a:buFontTx/>
                <a:buNone/>
              </a:pPr>
              <a:t>36</a:t>
            </a:fld>
            <a:endParaRPr lang="de-DE" altLang="en-US" sz="1200" b="0" smtClean="0">
              <a:solidFill>
                <a:schemeClr val="tx2"/>
              </a:solidFill>
              <a:latin typeface="Times New Roman" pitchFamily="18" charset="0"/>
            </a:endParaRPr>
          </a:p>
        </p:txBody>
      </p:sp>
      <p:pic>
        <p:nvPicPr>
          <p:cNvPr id="430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265238"/>
            <a:ext cx="7264400" cy="623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Lst>
        </p:spPr>
      </p:pic>
      <p:sp>
        <p:nvSpPr>
          <p:cNvPr id="10" name="Rectangle 22"/>
          <p:cNvSpPr>
            <a:spLocks noGrp="1" noChangeArrowheads="1"/>
          </p:cNvSpPr>
          <p:nvPr>
            <p:ph type="title"/>
          </p:nvPr>
        </p:nvSpPr>
        <p:spPr>
          <a:xfrm>
            <a:off x="0" y="207963"/>
            <a:ext cx="10687050" cy="693737"/>
          </a:xfrm>
        </p:spPr>
        <p:txBody>
          <a:bodyPr/>
          <a:lstStyle/>
          <a:p>
            <a:pPr eaLnBrk="1" hangingPunct="1">
              <a:defRPr/>
            </a:pPr>
            <a:r>
              <a:rPr lang="en-US" sz="3100" dirty="0" err="1" smtClean="0"/>
              <a:t>Wahrscheinlichkeit</a:t>
            </a:r>
            <a:r>
              <a:rPr lang="en-US" sz="3100" dirty="0" smtClean="0"/>
              <a:t> </a:t>
            </a:r>
            <a:r>
              <a:rPr lang="en-US" sz="3100" dirty="0" err="1" smtClean="0"/>
              <a:t>für</a:t>
            </a:r>
            <a:r>
              <a:rPr lang="en-US" sz="3100" dirty="0" smtClean="0"/>
              <a:t> das </a:t>
            </a:r>
            <a:r>
              <a:rPr lang="en-US" sz="3100" dirty="0" err="1" smtClean="0"/>
              <a:t>Auftreten</a:t>
            </a:r>
            <a:r>
              <a:rPr lang="en-US" sz="3100" dirty="0" smtClean="0"/>
              <a:t> von </a:t>
            </a:r>
            <a:r>
              <a:rPr lang="en-US" sz="3100" dirty="0" err="1" smtClean="0"/>
              <a:t>Metastabilität</a:t>
            </a:r>
            <a:endParaRPr lang="en-US" sz="31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7013" y="252413"/>
            <a:ext cx="10212387" cy="622300"/>
          </a:xfrm>
        </p:spPr>
        <p:txBody>
          <a:bodyPr/>
          <a:lstStyle/>
          <a:p>
            <a:pPr>
              <a:defRPr/>
            </a:pPr>
            <a:r>
              <a:rPr lang="de-AT" dirty="0" err="1" smtClean="0"/>
              <a:t>Synchronizer</a:t>
            </a:r>
            <a:r>
              <a:rPr lang="de-AT" dirty="0" smtClean="0"/>
              <a:t> mit 2 oder 3 Flip-Flops</a:t>
            </a:r>
            <a:endParaRPr lang="en-GB" dirty="0"/>
          </a:p>
        </p:txBody>
      </p:sp>
      <p:sp>
        <p:nvSpPr>
          <p:cNvPr id="44035"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E36B2FF1-F8BB-482E-848D-6572413CAD8E}" type="datetime1">
              <a:rPr lang="de-DE" altLang="en-US" sz="1000" smtClean="0">
                <a:latin typeface="Arial" pitchFamily="34" charset="0"/>
              </a:rPr>
              <a:pPr/>
              <a:t>15.01.2019</a:t>
            </a:fld>
            <a:endParaRPr lang="de-DE" altLang="en-US" sz="1000" smtClean="0">
              <a:latin typeface="Arial" pitchFamily="34" charset="0"/>
            </a:endParaRPr>
          </a:p>
        </p:txBody>
      </p:sp>
      <p:sp>
        <p:nvSpPr>
          <p:cNvPr id="44036"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endParaRPr lang="de-DE" altLang="en-US" sz="1500" smtClean="0">
              <a:latin typeface="Arial" pitchFamily="34" charset="0"/>
            </a:endParaRPr>
          </a:p>
        </p:txBody>
      </p:sp>
      <p:sp>
        <p:nvSpPr>
          <p:cNvPr id="44037"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56264740-5A1A-4B46-80EE-30E3D538417C}" type="slidenum">
              <a:rPr lang="en-US" altLang="en-US" sz="1200" b="0" smtClean="0">
                <a:solidFill>
                  <a:schemeClr val="tx2"/>
                </a:solidFill>
              </a:rPr>
              <a:pPr algn="r">
                <a:spcBef>
                  <a:spcPct val="0"/>
                </a:spcBef>
                <a:buFontTx/>
                <a:buNone/>
              </a:pPr>
              <a:t>37</a:t>
            </a:fld>
            <a:endParaRPr lang="de-DE" altLang="en-US" sz="1200" b="0" smtClean="0">
              <a:solidFill>
                <a:schemeClr val="tx2"/>
              </a:solidFill>
              <a:latin typeface="Times New Roman" pitchFamily="18" charset="0"/>
            </a:endParaRPr>
          </a:p>
        </p:txBody>
      </p:sp>
      <p:pic>
        <p:nvPicPr>
          <p:cNvPr id="44038" name="Picture 2" descr="Flip Flop MTBF x Frequ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525" y="3013075"/>
            <a:ext cx="61214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4" descr="2x FF, Dual Stage D Flip Flop synchronize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117600"/>
            <a:ext cx="10296525" cy="1584325"/>
          </a:xfrm>
          <a:noFill/>
        </p:spPr>
      </p:pic>
      <p:sp>
        <p:nvSpPr>
          <p:cNvPr id="44040" name="Textplatzhalter 2"/>
          <p:cNvSpPr>
            <a:spLocks noGrp="1"/>
          </p:cNvSpPr>
          <p:nvPr>
            <p:ph type="body" sz="half" idx="1"/>
          </p:nvPr>
        </p:nvSpPr>
        <p:spPr>
          <a:xfrm>
            <a:off x="87313" y="7196138"/>
            <a:ext cx="3838575" cy="401637"/>
          </a:xfrm>
          <a:solidFill>
            <a:schemeClr val="bg1"/>
          </a:solidFill>
        </p:spPr>
        <p:txBody>
          <a:bodyPr/>
          <a:lstStyle/>
          <a:p>
            <a:pPr marL="0" indent="0">
              <a:buFontTx/>
              <a:buNone/>
            </a:pPr>
            <a:r>
              <a:rPr lang="en-GB" altLang="en-US" sz="1100" smtClean="0"/>
              <a:t>http://www.interfacebus.com/Design_MetaStable.html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19BA4183-37CA-4CE5-AE03-F5105B677896}" type="datetime1">
              <a:rPr lang="de-DE" altLang="en-US" sz="1000" smtClean="0">
                <a:latin typeface="Arial" pitchFamily="34" charset="0"/>
              </a:rPr>
              <a:pPr/>
              <a:t>15.01.2019</a:t>
            </a:fld>
            <a:endParaRPr lang="de-DE" altLang="en-US" sz="1000" smtClean="0">
              <a:latin typeface="Arial" pitchFamily="34" charset="0"/>
            </a:endParaRPr>
          </a:p>
        </p:txBody>
      </p:sp>
      <p:sp>
        <p:nvSpPr>
          <p:cNvPr id="4505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4506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618326E0-C457-4430-8937-2C661F18BB01}" type="slidenum">
              <a:rPr lang="en-US" altLang="en-US" sz="1200" b="0" smtClean="0">
                <a:solidFill>
                  <a:schemeClr val="tx2"/>
                </a:solidFill>
              </a:rPr>
              <a:pPr algn="r">
                <a:spcBef>
                  <a:spcPct val="0"/>
                </a:spcBef>
                <a:buFontTx/>
                <a:buNone/>
              </a:pPr>
              <a:t>38</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Synchronisation Kurzer Eingangsimpulse</a:t>
            </a:r>
          </a:p>
        </p:txBody>
      </p:sp>
      <p:sp>
        <p:nvSpPr>
          <p:cNvPr id="4506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506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8" name="Rectangle 1"/>
          <p:cNvSpPr>
            <a:spLocks noChangeArrowheads="1"/>
          </p:cNvSpPr>
          <p:nvPr/>
        </p:nvSpPr>
        <p:spPr bwMode="auto">
          <a:xfrm>
            <a:off x="303213" y="1828800"/>
            <a:ext cx="96488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85750" indent="-285750" algn="l">
              <a:buFont typeface="Arial" pitchFamily="34" charset="0"/>
              <a:buChar char="•"/>
              <a:defRPr/>
            </a:pPr>
            <a:r>
              <a:rPr lang="de-DE" b="1" dirty="0">
                <a:latin typeface="+mn-lt"/>
                <a:ea typeface="Times New Roman" pitchFamily="18" charset="0"/>
              </a:rPr>
              <a:t>Der vorhandenen Schutzschaltung muss ein „</a:t>
            </a:r>
            <a:r>
              <a:rPr lang="de-DE" b="1" dirty="0" err="1">
                <a:latin typeface="+mn-lt"/>
                <a:ea typeface="Times New Roman" pitchFamily="18" charset="0"/>
              </a:rPr>
              <a:t>Stretcher</a:t>
            </a:r>
            <a:r>
              <a:rPr lang="de-DE" b="1" dirty="0">
                <a:latin typeface="+mn-lt"/>
                <a:ea typeface="Times New Roman" pitchFamily="18" charset="0"/>
              </a:rPr>
              <a:t>-FF“ (DFF1) voran geschaltet werden.</a:t>
            </a:r>
          </a:p>
          <a:p>
            <a:pPr marL="285750" indent="-285750" algn="l">
              <a:buFont typeface="Arial" pitchFamily="34" charset="0"/>
              <a:buChar char="•"/>
              <a:defRPr/>
            </a:pPr>
            <a:r>
              <a:rPr lang="de-DE" b="1" dirty="0">
                <a:latin typeface="+mn-lt"/>
                <a:ea typeface="Times New Roman" pitchFamily="18" charset="0"/>
              </a:rPr>
              <a:t>Das Rücksetzen des </a:t>
            </a:r>
            <a:r>
              <a:rPr lang="de-DE" b="1" dirty="0" err="1">
                <a:latin typeface="+mn-lt"/>
                <a:ea typeface="Times New Roman" pitchFamily="18" charset="0"/>
              </a:rPr>
              <a:t>Stretcher</a:t>
            </a:r>
            <a:r>
              <a:rPr lang="de-DE" b="1" dirty="0">
                <a:latin typeface="+mn-lt"/>
                <a:ea typeface="Times New Roman" pitchFamily="18" charset="0"/>
              </a:rPr>
              <a:t>-FFs erfolgt durch den synchronisierten Impuls  </a:t>
            </a:r>
          </a:p>
        </p:txBody>
      </p:sp>
      <p:sp>
        <p:nvSpPr>
          <p:cNvPr id="4506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5066"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506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45068" name="Objekt 8"/>
          <p:cNvGraphicFramePr>
            <a:graphicFrameLocks noChangeAspect="1"/>
          </p:cNvGraphicFramePr>
          <p:nvPr/>
        </p:nvGraphicFramePr>
        <p:xfrm>
          <a:off x="427038" y="2701925"/>
          <a:ext cx="3763962" cy="1871663"/>
        </p:xfrm>
        <a:graphic>
          <a:graphicData uri="http://schemas.openxmlformats.org/presentationml/2006/ole">
            <mc:AlternateContent xmlns:mc="http://schemas.openxmlformats.org/markup-compatibility/2006">
              <mc:Choice xmlns:v="urn:schemas-microsoft-com:vml" Requires="v">
                <p:oleObj spid="_x0000_s45103" name="Visio" r:id="rId4" imgW="5125502" imgH="2545020" progId="Visio.Drawing.11">
                  <p:embed/>
                </p:oleObj>
              </mc:Choice>
              <mc:Fallback>
                <p:oleObj name="Visio" r:id="rId4" imgW="5125502" imgH="2545020" progId="Visio.Drawing.11">
                  <p:embed/>
                  <p:pic>
                    <p:nvPicPr>
                      <p:cNvPr id="0" name="Objek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38" y="2701925"/>
                        <a:ext cx="37639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9"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45070" name="Objekt 11"/>
          <p:cNvGraphicFramePr>
            <a:graphicFrameLocks noChangeAspect="1"/>
          </p:cNvGraphicFramePr>
          <p:nvPr/>
        </p:nvGraphicFramePr>
        <p:xfrm>
          <a:off x="3971925" y="2773363"/>
          <a:ext cx="6411913" cy="1944687"/>
        </p:xfrm>
        <a:graphic>
          <a:graphicData uri="http://schemas.openxmlformats.org/presentationml/2006/ole">
            <mc:AlternateContent xmlns:mc="http://schemas.openxmlformats.org/markup-compatibility/2006">
              <mc:Choice xmlns:v="urn:schemas-microsoft-com:vml" Requires="v">
                <p:oleObj spid="_x0000_s45104" name="Visio" r:id="rId6" imgW="11184800" imgH="3386016" progId="Visio.Drawing.11">
                  <p:embed/>
                </p:oleObj>
              </mc:Choice>
              <mc:Fallback>
                <p:oleObj name="Visio" r:id="rId6" imgW="11184800" imgH="3386016" progId="Visio.Drawing.11">
                  <p:embed/>
                  <p:pic>
                    <p:nvPicPr>
                      <p:cNvPr id="0" name="Objek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1925" y="2773363"/>
                        <a:ext cx="641191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1"/>
          <p:cNvSpPr>
            <a:spLocks noChangeArrowheads="1"/>
          </p:cNvSpPr>
          <p:nvPr/>
        </p:nvSpPr>
        <p:spPr bwMode="auto">
          <a:xfrm>
            <a:off x="519113" y="5005388"/>
            <a:ext cx="9648825"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Eigenschaften:</a:t>
            </a:r>
          </a:p>
          <a:p>
            <a:pPr marL="285750" indent="-285750" algn="l">
              <a:buFont typeface="Arial" pitchFamily="34" charset="0"/>
              <a:buChar char="•"/>
              <a:defRPr/>
            </a:pPr>
            <a:r>
              <a:rPr lang="de-DE" dirty="0">
                <a:latin typeface="+mn-lt"/>
              </a:rPr>
              <a:t>Es können kurze (2. Impuls) aber auch lange Impulse (1. bzw. 3. Impuls) synchronisiert werden.</a:t>
            </a:r>
          </a:p>
          <a:p>
            <a:pPr marL="285750" indent="-285750" algn="l">
              <a:buFont typeface="Arial" pitchFamily="34" charset="0"/>
              <a:buChar char="•"/>
              <a:defRPr/>
            </a:pPr>
            <a:r>
              <a:rPr lang="de-DE" dirty="0">
                <a:latin typeface="+mn-lt"/>
              </a:rPr>
              <a:t>Der zu einem Eingangsimpuls synchronisierte Ausgangsimpuls a) wird für die Dauer von zwei Taktzyklen gesetzt. </a:t>
            </a:r>
          </a:p>
          <a:p>
            <a:pPr marL="285750" indent="-285750" algn="l">
              <a:buFont typeface="Arial" pitchFamily="34" charset="0"/>
              <a:buChar char="•"/>
              <a:defRPr/>
            </a:pPr>
            <a:r>
              <a:rPr lang="de-DE" dirty="0">
                <a:latin typeface="+mn-lt"/>
              </a:rPr>
              <a:t>Die Latenz des synchronisierten Ausgangssignals Q beträgt bis zu zwei Taktperioden.</a:t>
            </a:r>
          </a:p>
          <a:p>
            <a:pPr marL="285750" indent="-285750" algn="l">
              <a:buFont typeface="Arial" pitchFamily="34" charset="0"/>
              <a:buChar char="•"/>
              <a:defRPr/>
            </a:pPr>
            <a:r>
              <a:rPr lang="de-DE" dirty="0">
                <a:latin typeface="+mn-lt"/>
              </a:rPr>
              <a:t>Wenn der Abstand der zu synchronisierenden Eingangssignale nicht mindestens drei Taktzyklen beträgt, so überlappen die Ausgangsimpulse. Im Bild erscheinen z.B. die Ausgangssignale der Eingangsimpulse 2 und 3 als ein Ausgangsimpuls b), der vier Taktzyklen lang ist.</a:t>
            </a:r>
          </a:p>
        </p:txBody>
      </p:sp>
      <p:sp>
        <p:nvSpPr>
          <p:cNvPr id="16" name="AutoShape 5"/>
          <p:cNvSpPr>
            <a:spLocks noChangeArrowheads="1"/>
          </p:cNvSpPr>
          <p:nvPr/>
        </p:nvSpPr>
        <p:spPr bwMode="auto">
          <a:xfrm>
            <a:off x="950913" y="4659313"/>
            <a:ext cx="3384550" cy="341312"/>
          </a:xfrm>
          <a:prstGeom prst="wedgeRoundRectCallout">
            <a:avLst>
              <a:gd name="adj1" fmla="val -34560"/>
              <a:gd name="adj2" fmla="val -20604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Welche  Rolle spielt das UND-Gatter?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quarter" idx="10"/>
          </p:nvPr>
        </p:nvSpPr>
        <p:spPr/>
        <p:txBody>
          <a:bodyPr/>
          <a:lstStyle/>
          <a:p>
            <a:pPr defTabSz="995363">
              <a:defRPr/>
            </a:pPr>
            <a:fld id="{E8F95E70-15CC-4C20-9E5A-2F6F3B8CC878}" type="datetime1">
              <a:rPr lang="de-DE">
                <a:latin typeface="+mn-lt"/>
              </a:rPr>
              <a:pPr defTabSz="995363">
                <a:defRPr/>
              </a:pPr>
              <a:t>15.01.2019</a:t>
            </a:fld>
            <a:endParaRPr lang="de-DE">
              <a:latin typeface="+mn-lt"/>
            </a:endParaRPr>
          </a:p>
        </p:txBody>
      </p:sp>
      <p:sp>
        <p:nvSpPr>
          <p:cNvPr id="5"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6" name="Foliennummernplatzhalter 5"/>
          <p:cNvSpPr>
            <a:spLocks noGrp="1"/>
          </p:cNvSpPr>
          <p:nvPr>
            <p:ph type="sldNum" sz="quarter" idx="12"/>
          </p:nvPr>
        </p:nvSpPr>
        <p:spPr/>
        <p:txBody>
          <a:bodyPr/>
          <a:lstStyle/>
          <a:p>
            <a:pPr defTabSz="995363">
              <a:defRPr/>
            </a:pPr>
            <a:fld id="{0F00301D-897A-4FC5-8BCD-920FD3369B47}" type="slidenum">
              <a:rPr lang="en-US">
                <a:latin typeface="+mn-lt"/>
              </a:rPr>
              <a:pPr defTabSz="995363">
                <a:defRPr/>
              </a:pPr>
              <a:t>3</a:t>
            </a:fld>
            <a:endParaRPr lang="de-DE">
              <a:latin typeface="Times New Roman" pitchFamily="18" charset="0"/>
            </a:endParaRPr>
          </a:p>
        </p:txBody>
      </p:sp>
      <p:sp>
        <p:nvSpPr>
          <p:cNvPr id="293890" name="Rectangle 2"/>
          <p:cNvSpPr>
            <a:spLocks noGrp="1" noChangeArrowheads="1"/>
          </p:cNvSpPr>
          <p:nvPr>
            <p:ph type="title"/>
          </p:nvPr>
        </p:nvSpPr>
        <p:spPr>
          <a:xfrm>
            <a:off x="227013" y="325438"/>
            <a:ext cx="10212387" cy="622300"/>
          </a:xfrm>
        </p:spPr>
        <p:txBody>
          <a:bodyPr/>
          <a:lstStyle/>
          <a:p>
            <a:pPr eaLnBrk="1" hangingPunct="1">
              <a:defRPr/>
            </a:pPr>
            <a:r>
              <a:rPr lang="de-DE" dirty="0" smtClean="0"/>
              <a:t>Serielle Übertragungsprotokolle</a:t>
            </a:r>
          </a:p>
        </p:txBody>
      </p:sp>
      <p:sp>
        <p:nvSpPr>
          <p:cNvPr id="9222" name="Rectangle 3"/>
          <p:cNvSpPr>
            <a:spLocks noGrp="1" noChangeArrowheads="1"/>
          </p:cNvSpPr>
          <p:nvPr>
            <p:ph type="body" idx="1"/>
          </p:nvPr>
        </p:nvSpPr>
        <p:spPr>
          <a:xfrm>
            <a:off x="230188" y="1836738"/>
            <a:ext cx="10212387" cy="3889375"/>
          </a:xfrm>
        </p:spPr>
        <p:txBody>
          <a:bodyPr/>
          <a:lstStyle/>
          <a:p>
            <a:pPr eaLnBrk="1" hangingPunct="1">
              <a:lnSpc>
                <a:spcPct val="80000"/>
              </a:lnSpc>
              <a:buFontTx/>
              <a:buNone/>
            </a:pPr>
            <a:r>
              <a:rPr lang="de-DE" altLang="de-DE" sz="2400" smtClean="0"/>
              <a:t>Beispiele für serielle Protokolle:</a:t>
            </a:r>
          </a:p>
          <a:p>
            <a:pPr eaLnBrk="1" hangingPunct="1">
              <a:lnSpc>
                <a:spcPct val="80000"/>
              </a:lnSpc>
              <a:buFontTx/>
              <a:buNone/>
            </a:pPr>
            <a:endParaRPr lang="de-DE" altLang="de-DE" sz="2400" smtClean="0"/>
          </a:p>
          <a:p>
            <a:pPr eaLnBrk="1" hangingPunct="1">
              <a:lnSpc>
                <a:spcPct val="80000"/>
              </a:lnSpc>
            </a:pPr>
            <a:r>
              <a:rPr lang="de-DE" altLang="de-DE" smtClean="0"/>
              <a:t>Der RS232C- bzw. COM-Standard des PCs dient der Kommunikation mit Peripheriegeräten.</a:t>
            </a:r>
          </a:p>
          <a:p>
            <a:pPr eaLnBrk="1" hangingPunct="1">
              <a:lnSpc>
                <a:spcPct val="80000"/>
              </a:lnSpc>
            </a:pPr>
            <a:r>
              <a:rPr lang="de-DE" altLang="de-DE" smtClean="0"/>
              <a:t>I²C-Bus-Schnittstellen werden insbesondere zur Konfiguration von ASICs in Konsumergeräten verwendet.</a:t>
            </a:r>
          </a:p>
          <a:p>
            <a:pPr eaLnBrk="1" hangingPunct="1">
              <a:lnSpc>
                <a:spcPct val="80000"/>
              </a:lnSpc>
            </a:pPr>
            <a:r>
              <a:rPr lang="de-DE" altLang="de-DE" smtClean="0"/>
              <a:t>Der CAN-Bus wurde zur Kommunikation von Halbleiterchips in mobilen Fahrzeugen entwickelt.</a:t>
            </a:r>
          </a:p>
          <a:p>
            <a:pPr eaLnBrk="1" hangingPunct="1">
              <a:lnSpc>
                <a:spcPct val="80000"/>
              </a:lnSpc>
            </a:pPr>
            <a:r>
              <a:rPr lang="de-DE" altLang="de-DE" smtClean="0"/>
              <a:t>Das SATA-Protokoll arbeitet mit seriellen Datenraten im GHz-Bereich und wird zum Anschluss schneller Festplatten eingesetzt.</a:t>
            </a:r>
          </a:p>
          <a:p>
            <a:pPr eaLnBrk="1" hangingPunct="1">
              <a:lnSpc>
                <a:spcPct val="80000"/>
              </a:lnSpc>
            </a:pPr>
            <a:r>
              <a:rPr lang="de-DE" altLang="de-DE" smtClean="0"/>
              <a:t>Das SPI-Bus-Interface erlaubt eine serielle Kommunikation zwischen verschiedenen Digitalkomponenten.</a:t>
            </a:r>
            <a:r>
              <a:rPr lang="de-DE" altLang="de-DE" sz="1800" smtClean="0"/>
              <a:t> </a:t>
            </a:r>
          </a:p>
          <a:p>
            <a:pPr eaLnBrk="1" hangingPunct="1">
              <a:lnSpc>
                <a:spcPct val="80000"/>
              </a:lnSpc>
            </a:pPr>
            <a:r>
              <a:rPr lang="de-DE" altLang="de-DE" sz="1800" smtClean="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5BCABFCF-BA8D-419B-AD37-27BD8C22ED23}" type="datetime1">
              <a:rPr lang="de-DE" altLang="en-US" sz="1000" smtClean="0">
                <a:latin typeface="Arial" pitchFamily="34" charset="0"/>
              </a:rPr>
              <a:pPr/>
              <a:t>15.01.2019</a:t>
            </a:fld>
            <a:endParaRPr lang="de-DE" altLang="en-US" sz="1000" smtClean="0">
              <a:latin typeface="Arial" pitchFamily="34" charset="0"/>
            </a:endParaRPr>
          </a:p>
        </p:txBody>
      </p:sp>
      <p:sp>
        <p:nvSpPr>
          <p:cNvPr id="4608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endParaRPr lang="de-DE" altLang="en-US" sz="1500" smtClean="0">
              <a:latin typeface="Arial" pitchFamily="34" charset="0"/>
            </a:endParaRPr>
          </a:p>
        </p:txBody>
      </p:sp>
      <p:sp>
        <p:nvSpPr>
          <p:cNvPr id="4608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0267C862-D8A2-4984-9231-4FF7E5276D23}" type="slidenum">
              <a:rPr lang="en-US" altLang="en-US" sz="1200" b="0" smtClean="0">
                <a:solidFill>
                  <a:schemeClr val="tx2"/>
                </a:solidFill>
              </a:rPr>
              <a:pPr algn="r">
                <a:spcBef>
                  <a:spcPct val="0"/>
                </a:spcBef>
                <a:buFontTx/>
                <a:buNone/>
              </a:pPr>
              <a:t>39</a:t>
            </a:fld>
            <a:endParaRPr lang="de-DE" altLang="en-US" sz="1200" b="0" smtClean="0">
              <a:solidFill>
                <a:schemeClr val="tx2"/>
              </a:solidFill>
              <a:latin typeface="Times New Roman" pitchFamily="18" charset="0"/>
            </a:endParaRP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013" y="3221038"/>
            <a:ext cx="9458325"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2"/>
          <p:cNvSpPr>
            <a:spLocks noGrp="1" noChangeArrowheads="1"/>
          </p:cNvSpPr>
          <p:nvPr>
            <p:ph type="title"/>
          </p:nvPr>
        </p:nvSpPr>
        <p:spPr>
          <a:xfrm>
            <a:off x="304800" y="180975"/>
            <a:ext cx="9159875" cy="693738"/>
          </a:xfrm>
        </p:spPr>
        <p:txBody>
          <a:bodyPr/>
          <a:lstStyle/>
          <a:p>
            <a:pPr eaLnBrk="1" hangingPunct="1">
              <a:defRPr/>
            </a:pPr>
            <a:r>
              <a:rPr lang="en-US" sz="3100" dirty="0" err="1" smtClean="0"/>
              <a:t>Erfassen</a:t>
            </a:r>
            <a:r>
              <a:rPr lang="en-US" sz="3100" dirty="0" smtClean="0"/>
              <a:t> </a:t>
            </a:r>
            <a:r>
              <a:rPr lang="en-US" sz="3100" dirty="0" err="1" smtClean="0"/>
              <a:t>Asynchroner</a:t>
            </a:r>
            <a:r>
              <a:rPr lang="en-US" sz="3100" dirty="0" smtClean="0"/>
              <a:t> Bus </a:t>
            </a:r>
            <a:r>
              <a:rPr lang="en-US" sz="3100" dirty="0" err="1" smtClean="0"/>
              <a:t>Signale</a:t>
            </a:r>
            <a:r>
              <a:rPr lang="en-US" sz="3100" dirty="0" smtClean="0"/>
              <a:t> (1)</a:t>
            </a:r>
          </a:p>
        </p:txBody>
      </p:sp>
      <p:sp>
        <p:nvSpPr>
          <p:cNvPr id="46087" name="Rectangle 23"/>
          <p:cNvSpPr>
            <a:spLocks noGrp="1" noChangeArrowheads="1"/>
          </p:cNvSpPr>
          <p:nvPr>
            <p:ph type="body" sz="half" idx="4294967295"/>
          </p:nvPr>
        </p:nvSpPr>
        <p:spPr>
          <a:xfrm>
            <a:off x="917575" y="2917825"/>
            <a:ext cx="9217025" cy="2816225"/>
          </a:xfrm>
        </p:spPr>
        <p:txBody>
          <a:bodyPr/>
          <a:lstStyle/>
          <a:p>
            <a:pPr algn="ctr" eaLnBrk="1" hangingPunct="1">
              <a:buFontTx/>
              <a:buNone/>
            </a:pPr>
            <a:endParaRPr lang="en-US" altLang="de-DE" sz="2500" smtClean="0"/>
          </a:p>
          <a:p>
            <a:pPr algn="ctr" eaLnBrk="1" hangingPunct="1">
              <a:buFontTx/>
              <a:buNone/>
            </a:pPr>
            <a:endParaRPr lang="en-US" altLang="de-DE" sz="1900" smtClean="0"/>
          </a:p>
        </p:txBody>
      </p:sp>
      <p:sp>
        <p:nvSpPr>
          <p:cNvPr id="46088" name="Rectangle 36"/>
          <p:cNvSpPr>
            <a:spLocks noChangeArrowheads="1"/>
          </p:cNvSpPr>
          <p:nvPr/>
        </p:nvSpPr>
        <p:spPr bwMode="auto">
          <a:xfrm>
            <a:off x="249238" y="1765300"/>
            <a:ext cx="10134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29" tIns="49765" rIns="99529" bIns="49765"/>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eaLnBrk="1" hangingPunct="1">
              <a:buFontTx/>
              <a:buNone/>
            </a:pPr>
            <a:r>
              <a:rPr lang="en-US" altLang="de-DE"/>
              <a:t>Zu verwenden, falls die Eingangsimpulse </a:t>
            </a:r>
            <a:r>
              <a:rPr lang="en-US" altLang="de-DE" u="sng"/>
              <a:t>mindestens</a:t>
            </a:r>
            <a:r>
              <a:rPr lang="en-US" altLang="de-DE"/>
              <a:t> eine Taktperiode lang sind.</a:t>
            </a:r>
          </a:p>
        </p:txBody>
      </p:sp>
      <p:sp>
        <p:nvSpPr>
          <p:cNvPr id="12" name="AutoShape 15"/>
          <p:cNvSpPr>
            <a:spLocks noChangeArrowheads="1"/>
          </p:cNvSpPr>
          <p:nvPr/>
        </p:nvSpPr>
        <p:spPr bwMode="auto">
          <a:xfrm>
            <a:off x="7935913" y="3421063"/>
            <a:ext cx="2093912" cy="792162"/>
          </a:xfrm>
          <a:prstGeom prst="wedgeRoundRectCallout">
            <a:avLst>
              <a:gd name="adj1" fmla="val -68694"/>
              <a:gd name="adj2" fmla="val -135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Verwende das One-Shot Signal als Chip Enable</a:t>
            </a:r>
            <a:endParaRPr lang="de-DE" altLang="de-DE" b="1">
              <a:latin typeface="Arial" pitchFamily="34" charset="0"/>
            </a:endParaRPr>
          </a:p>
        </p:txBody>
      </p:sp>
      <p:sp>
        <p:nvSpPr>
          <p:cNvPr id="13" name="AutoShape 15"/>
          <p:cNvSpPr>
            <a:spLocks noChangeArrowheads="1"/>
          </p:cNvSpPr>
          <p:nvPr/>
        </p:nvSpPr>
        <p:spPr bwMode="auto">
          <a:xfrm>
            <a:off x="1722438" y="6259513"/>
            <a:ext cx="3721100" cy="863600"/>
          </a:xfrm>
          <a:prstGeom prst="wedgeRoundRectCallout">
            <a:avLst>
              <a:gd name="adj1" fmla="val -24444"/>
              <a:gd name="adj2" fmla="val -13596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Speichere das asynchrone Bus-Signal mit der asynchronen Flanke zwischen</a:t>
            </a:r>
            <a:endParaRPr lang="de-DE" altLang="de-DE" b="1">
              <a:latin typeface="Arial" pitchFamily="34" charset="0"/>
            </a:endParaRPr>
          </a:p>
        </p:txBody>
      </p:sp>
      <p:sp>
        <p:nvSpPr>
          <p:cNvPr id="14" name="AutoShape 15"/>
          <p:cNvSpPr>
            <a:spLocks noChangeArrowheads="1"/>
          </p:cNvSpPr>
          <p:nvPr/>
        </p:nvSpPr>
        <p:spPr bwMode="auto">
          <a:xfrm>
            <a:off x="3327400" y="2193925"/>
            <a:ext cx="3384550" cy="1008063"/>
          </a:xfrm>
          <a:prstGeom prst="wedgeRoundRectCallout">
            <a:avLst>
              <a:gd name="adj1" fmla="val 53222"/>
              <a:gd name="adj2" fmla="val 4758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Erkennung einer steigenden Flanke des asynchronen Eingangssignals E</a:t>
            </a:r>
            <a:endParaRPr lang="de-DE" altLang="de-DE" b="1">
              <a:latin typeface="Arial" pitchFamily="34" charset="0"/>
            </a:endParaRPr>
          </a:p>
        </p:txBody>
      </p:sp>
      <p:sp>
        <p:nvSpPr>
          <p:cNvPr id="15" name="AutoShape 15"/>
          <p:cNvSpPr>
            <a:spLocks noChangeArrowheads="1"/>
          </p:cNvSpPr>
          <p:nvPr/>
        </p:nvSpPr>
        <p:spPr bwMode="auto">
          <a:xfrm>
            <a:off x="374650" y="2054225"/>
            <a:ext cx="3673475" cy="1625600"/>
          </a:xfrm>
          <a:prstGeom prst="wedgeRoundRectCallout">
            <a:avLst>
              <a:gd name="adj1" fmla="val 53222"/>
              <a:gd name="adj2" fmla="val 47588"/>
              <a:gd name="adj3" fmla="val 16667"/>
            </a:avLst>
          </a:prstGeom>
          <a:solidFill>
            <a:srgbClr val="FF00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2400" b="1">
                <a:solidFill>
                  <a:srgbClr val="FFFF00"/>
                </a:solidFill>
                <a:latin typeface="Arial" pitchFamily="34" charset="0"/>
              </a:rPr>
              <a:t>Keine Schutzschaltung gegen Metastabilität !!</a:t>
            </a:r>
            <a:endParaRPr lang="de-DE" altLang="de-DE" sz="2000" b="1">
              <a:solidFill>
                <a:srgbClr val="FFFF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0ED3EFC8-3074-457F-A410-60D4DDC26EF4}" type="datetime1">
              <a:rPr lang="de-DE" altLang="en-US" sz="1000" smtClean="0">
                <a:latin typeface="Arial" pitchFamily="34" charset="0"/>
              </a:rPr>
              <a:pPr/>
              <a:t>15.01.2019</a:t>
            </a:fld>
            <a:endParaRPr lang="de-DE" altLang="en-US" sz="1000" smtClean="0">
              <a:latin typeface="Arial" pitchFamily="34" charset="0"/>
            </a:endParaRPr>
          </a:p>
        </p:txBody>
      </p:sp>
      <p:sp>
        <p:nvSpPr>
          <p:cNvPr id="4710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endParaRPr lang="de-DE" altLang="en-US" sz="1500" smtClean="0">
              <a:latin typeface="Arial" pitchFamily="34" charset="0"/>
            </a:endParaRPr>
          </a:p>
        </p:txBody>
      </p:sp>
      <p:sp>
        <p:nvSpPr>
          <p:cNvPr id="4710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E7687A72-A611-4068-85A4-337409719852}" type="slidenum">
              <a:rPr lang="en-US" altLang="en-US" sz="1200" b="0" smtClean="0">
                <a:solidFill>
                  <a:schemeClr val="tx2"/>
                </a:solidFill>
              </a:rPr>
              <a:pPr algn="r">
                <a:spcBef>
                  <a:spcPct val="0"/>
                </a:spcBef>
                <a:buFontTx/>
                <a:buNone/>
              </a:pPr>
              <a:t>40</a:t>
            </a:fld>
            <a:endParaRPr lang="de-DE" altLang="en-US" sz="1200" b="0" smtClean="0">
              <a:solidFill>
                <a:schemeClr val="tx2"/>
              </a:solidFill>
              <a:latin typeface="Times New Roman" pitchFamily="18" charset="0"/>
            </a:endParaRPr>
          </a:p>
        </p:txBody>
      </p:sp>
      <p:sp>
        <p:nvSpPr>
          <p:cNvPr id="9" name="Rectangle 22"/>
          <p:cNvSpPr>
            <a:spLocks noGrp="1" noChangeArrowheads="1"/>
          </p:cNvSpPr>
          <p:nvPr>
            <p:ph type="title"/>
          </p:nvPr>
        </p:nvSpPr>
        <p:spPr>
          <a:xfrm>
            <a:off x="304800" y="279400"/>
            <a:ext cx="9159875" cy="693738"/>
          </a:xfrm>
        </p:spPr>
        <p:txBody>
          <a:bodyPr/>
          <a:lstStyle/>
          <a:p>
            <a:pPr eaLnBrk="1" hangingPunct="1">
              <a:defRPr/>
            </a:pPr>
            <a:r>
              <a:rPr lang="en-US" sz="3100" dirty="0" err="1" smtClean="0"/>
              <a:t>Erfassen</a:t>
            </a:r>
            <a:r>
              <a:rPr lang="en-US" sz="3100" dirty="0" smtClean="0"/>
              <a:t> </a:t>
            </a:r>
            <a:r>
              <a:rPr lang="en-US" sz="3100" dirty="0" err="1" smtClean="0"/>
              <a:t>Asynchroner</a:t>
            </a:r>
            <a:r>
              <a:rPr lang="en-US" sz="3100" dirty="0" smtClean="0"/>
              <a:t> Bus </a:t>
            </a:r>
            <a:r>
              <a:rPr lang="en-US" sz="3100" dirty="0" err="1" smtClean="0"/>
              <a:t>Signale</a:t>
            </a:r>
            <a:r>
              <a:rPr lang="en-US" sz="3100" dirty="0" smtClean="0"/>
              <a:t> (2)</a:t>
            </a:r>
          </a:p>
        </p:txBody>
      </p:sp>
      <p:sp>
        <p:nvSpPr>
          <p:cNvPr id="47110" name="Rectangle 36"/>
          <p:cNvSpPr>
            <a:spLocks noChangeArrowheads="1"/>
          </p:cNvSpPr>
          <p:nvPr/>
        </p:nvSpPr>
        <p:spPr bwMode="auto">
          <a:xfrm>
            <a:off x="249238" y="1765300"/>
            <a:ext cx="10134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29" tIns="49765" rIns="99529" bIns="49765"/>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ctr" eaLnBrk="1" hangingPunct="1">
              <a:buFontTx/>
              <a:buNone/>
            </a:pPr>
            <a:r>
              <a:rPr lang="en-US" altLang="de-DE"/>
              <a:t>Zu verwenden, falls die Eingangsimpulse </a:t>
            </a:r>
            <a:r>
              <a:rPr lang="en-US" altLang="de-DE" u="sng"/>
              <a:t>kürzer</a:t>
            </a:r>
            <a:r>
              <a:rPr lang="en-US" altLang="de-DE"/>
              <a:t> als eine Taktperiode lang sind.</a:t>
            </a:r>
          </a:p>
        </p:txBody>
      </p:sp>
      <p:pic>
        <p:nvPicPr>
          <p:cNvPr id="471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2882900"/>
            <a:ext cx="921067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15"/>
          <p:cNvSpPr>
            <a:spLocks noChangeArrowheads="1"/>
          </p:cNvSpPr>
          <p:nvPr/>
        </p:nvSpPr>
        <p:spPr bwMode="auto">
          <a:xfrm>
            <a:off x="7935913" y="3636963"/>
            <a:ext cx="2405062" cy="1512887"/>
          </a:xfrm>
          <a:prstGeom prst="wedgeRoundRectCallout">
            <a:avLst>
              <a:gd name="adj1" fmla="val -61130"/>
              <a:gd name="adj2" fmla="val -3758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One-Shot Ausgang als Chip Enable und zum Rücksetzen des Stretcher FF</a:t>
            </a:r>
            <a:endParaRPr lang="de-DE" altLang="de-DE" b="1">
              <a:latin typeface="Arial" pitchFamily="34" charset="0"/>
            </a:endParaRPr>
          </a:p>
        </p:txBody>
      </p:sp>
      <p:sp>
        <p:nvSpPr>
          <p:cNvPr id="17" name="AutoShape 15"/>
          <p:cNvSpPr>
            <a:spLocks noChangeArrowheads="1"/>
          </p:cNvSpPr>
          <p:nvPr/>
        </p:nvSpPr>
        <p:spPr bwMode="auto">
          <a:xfrm>
            <a:off x="3614738" y="2230438"/>
            <a:ext cx="1728787" cy="652462"/>
          </a:xfrm>
          <a:prstGeom prst="wedgeRoundRectCallout">
            <a:avLst>
              <a:gd name="adj1" fmla="val -46120"/>
              <a:gd name="adj2" fmla="val 10524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Verwende ein Stretcher FF</a:t>
            </a:r>
            <a:endParaRPr lang="de-DE" altLang="de-DE" b="1">
              <a:latin typeface="Arial" pitchFamily="34" charset="0"/>
            </a:endParaRPr>
          </a:p>
        </p:txBody>
      </p:sp>
      <p:sp>
        <p:nvSpPr>
          <p:cNvPr id="18" name="AutoShape 15"/>
          <p:cNvSpPr>
            <a:spLocks noChangeArrowheads="1"/>
          </p:cNvSpPr>
          <p:nvPr/>
        </p:nvSpPr>
        <p:spPr bwMode="auto">
          <a:xfrm>
            <a:off x="1166813" y="6686550"/>
            <a:ext cx="4968875" cy="550863"/>
          </a:xfrm>
          <a:prstGeom prst="wedgeRoundRectCallout">
            <a:avLst>
              <a:gd name="adj1" fmla="val -29292"/>
              <a:gd name="adj2" fmla="val -12160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Speichere asynchrones Bus Signal mit der asynchronen Flanke zwischen</a:t>
            </a:r>
            <a:endParaRPr lang="de-DE" altLang="de-DE" b="1">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542FAB60-5E58-4CE9-8AF3-36C50AAF1D36}" type="datetime1">
              <a:rPr lang="de-DE" altLang="en-US" sz="1000" smtClean="0">
                <a:latin typeface="Arial" pitchFamily="34" charset="0"/>
              </a:rPr>
              <a:pPr/>
              <a:t>15.01.2019</a:t>
            </a:fld>
            <a:endParaRPr lang="de-DE" altLang="en-US" sz="1000" smtClean="0">
              <a:latin typeface="Arial" pitchFamily="34" charset="0"/>
            </a:endParaRPr>
          </a:p>
        </p:txBody>
      </p:sp>
      <p:sp>
        <p:nvSpPr>
          <p:cNvPr id="48131"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48132"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180B85BF-33D4-4CF0-ADF8-9EF66B591078}" type="slidenum">
              <a:rPr lang="en-US" altLang="en-US" sz="1200" b="0" smtClean="0">
                <a:solidFill>
                  <a:schemeClr val="tx2"/>
                </a:solidFill>
              </a:rPr>
              <a:pPr algn="r">
                <a:spcBef>
                  <a:spcPct val="0"/>
                </a:spcBef>
                <a:buFontTx/>
                <a:buNone/>
              </a:pPr>
              <a:t>41</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a:t>A</a:t>
            </a:r>
            <a:r>
              <a:rPr lang="de-DE" dirty="0" smtClean="0"/>
              <a:t>synchrone </a:t>
            </a:r>
            <a:r>
              <a:rPr lang="de-DE" dirty="0" err="1" smtClean="0"/>
              <a:t>Resets</a:t>
            </a:r>
            <a:r>
              <a:rPr lang="de-DE" dirty="0" smtClean="0"/>
              <a:t> in CPLDs und FPGAs</a:t>
            </a:r>
          </a:p>
        </p:txBody>
      </p:sp>
      <p:sp>
        <p:nvSpPr>
          <p:cNvPr id="4813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813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8" name="Rectangle 1"/>
          <p:cNvSpPr>
            <a:spLocks noChangeArrowheads="1"/>
          </p:cNvSpPr>
          <p:nvPr/>
        </p:nvSpPr>
        <p:spPr bwMode="auto">
          <a:xfrm>
            <a:off x="303213" y="1693863"/>
            <a:ext cx="964882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RESET-Konfigurationsmöglichkeiten in CPLDs und FPGAs:</a:t>
            </a:r>
          </a:p>
          <a:p>
            <a:pPr marL="285750" indent="-285750" algn="l">
              <a:buFont typeface="Arial" pitchFamily="34" charset="0"/>
              <a:buChar char="•"/>
              <a:defRPr/>
            </a:pPr>
            <a:r>
              <a:rPr lang="de-DE" b="1" dirty="0">
                <a:latin typeface="+mn-lt"/>
                <a:ea typeface="Times New Roman" pitchFamily="18" charset="0"/>
              </a:rPr>
              <a:t>Power-ON </a:t>
            </a:r>
            <a:r>
              <a:rPr lang="de-DE" b="1" dirty="0" err="1">
                <a:latin typeface="+mn-lt"/>
                <a:ea typeface="Times New Roman" pitchFamily="18" charset="0"/>
              </a:rPr>
              <a:t>Reset</a:t>
            </a:r>
            <a:endParaRPr lang="de-DE" b="1" dirty="0">
              <a:latin typeface="+mn-lt"/>
              <a:ea typeface="Times New Roman" pitchFamily="18" charset="0"/>
            </a:endParaRPr>
          </a:p>
          <a:p>
            <a:pPr marL="285750" indent="-285750" algn="l">
              <a:buFont typeface="Arial" pitchFamily="34" charset="0"/>
              <a:buChar char="•"/>
              <a:defRPr/>
            </a:pPr>
            <a:r>
              <a:rPr lang="de-DE" b="1" dirty="0">
                <a:latin typeface="+mn-lt"/>
                <a:ea typeface="Times New Roman" pitchFamily="18" charset="0"/>
              </a:rPr>
              <a:t>Asynchroner </a:t>
            </a:r>
            <a:r>
              <a:rPr lang="de-DE" b="1" dirty="0" err="1">
                <a:latin typeface="+mn-lt"/>
                <a:ea typeface="Times New Roman" pitchFamily="18" charset="0"/>
              </a:rPr>
              <a:t>Reset</a:t>
            </a:r>
            <a:r>
              <a:rPr lang="de-DE" b="1" dirty="0">
                <a:latin typeface="+mn-lt"/>
                <a:ea typeface="Times New Roman" pitchFamily="18" charset="0"/>
              </a:rPr>
              <a:t> durch eine Pegeländerung eines Eingangssignals (Pin-</a:t>
            </a:r>
            <a:r>
              <a:rPr lang="de-DE" b="1" dirty="0" err="1">
                <a:latin typeface="+mn-lt"/>
                <a:ea typeface="Times New Roman" pitchFamily="18" charset="0"/>
              </a:rPr>
              <a:t>Reset</a:t>
            </a:r>
            <a:r>
              <a:rPr lang="de-DE" b="1" dirty="0">
                <a:latin typeface="+mn-lt"/>
                <a:ea typeface="Times New Roman" pitchFamily="18" charset="0"/>
              </a:rPr>
              <a:t>)</a:t>
            </a:r>
          </a:p>
          <a:p>
            <a:pPr marL="285750" indent="-285750" algn="l">
              <a:buFont typeface="Arial" pitchFamily="34" charset="0"/>
              <a:buChar char="•"/>
              <a:defRPr/>
            </a:pPr>
            <a:r>
              <a:rPr lang="de-DE" b="1" dirty="0">
                <a:latin typeface="+mn-lt"/>
                <a:ea typeface="Times New Roman" pitchFamily="18" charset="0"/>
              </a:rPr>
              <a:t>Synchroner </a:t>
            </a:r>
            <a:r>
              <a:rPr lang="de-DE" b="1" dirty="0" err="1">
                <a:latin typeface="+mn-lt"/>
                <a:ea typeface="Times New Roman" pitchFamily="18" charset="0"/>
              </a:rPr>
              <a:t>Reset</a:t>
            </a:r>
            <a:r>
              <a:rPr lang="de-DE" b="1" dirty="0">
                <a:latin typeface="+mn-lt"/>
                <a:ea typeface="Times New Roman" pitchFamily="18" charset="0"/>
              </a:rPr>
              <a:t> </a:t>
            </a:r>
          </a:p>
        </p:txBody>
      </p:sp>
      <p:sp>
        <p:nvSpPr>
          <p:cNvPr id="4813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8138"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813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8140"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pSp>
        <p:nvGrpSpPr>
          <p:cNvPr id="13" name="Gruppieren 12"/>
          <p:cNvGrpSpPr>
            <a:grpSpLocks/>
          </p:cNvGrpSpPr>
          <p:nvPr/>
        </p:nvGrpSpPr>
        <p:grpSpPr bwMode="auto">
          <a:xfrm>
            <a:off x="423863" y="3308350"/>
            <a:ext cx="3840162" cy="2136775"/>
            <a:chOff x="424111" y="3307566"/>
            <a:chExt cx="3839294" cy="2138301"/>
          </a:xfrm>
        </p:grpSpPr>
        <p:sp>
          <p:nvSpPr>
            <p:cNvPr id="16" name="Rectangle 1"/>
            <p:cNvSpPr>
              <a:spLocks noChangeArrowheads="1"/>
            </p:cNvSpPr>
            <p:nvPr/>
          </p:nvSpPr>
          <p:spPr bwMode="auto">
            <a:xfrm>
              <a:off x="424111" y="3307566"/>
              <a:ext cx="3839294" cy="58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de-DE" b="1" dirty="0">
                  <a:latin typeface="+mn-lt"/>
                  <a:ea typeface="Times New Roman" pitchFamily="18" charset="0"/>
                </a:rPr>
                <a:t>VHDL-Realisierung eines Pin-</a:t>
              </a:r>
              <a:r>
                <a:rPr lang="de-DE" b="1" dirty="0" err="1">
                  <a:latin typeface="+mn-lt"/>
                  <a:ea typeface="Times New Roman" pitchFamily="18" charset="0"/>
                </a:rPr>
                <a:t>Resets</a:t>
              </a:r>
              <a:endParaRPr lang="de-DE" b="1" dirty="0">
                <a:latin typeface="+mn-lt"/>
                <a:ea typeface="Times New Roman" pitchFamily="18" charset="0"/>
              </a:endParaRPr>
            </a:p>
            <a:p>
              <a:pPr>
                <a:defRPr/>
              </a:pPr>
              <a:r>
                <a:rPr lang="de-DE" b="1" dirty="0">
                  <a:latin typeface="+mn-lt"/>
                  <a:ea typeface="Times New Roman" pitchFamily="18" charset="0"/>
                </a:rPr>
                <a:t>  </a:t>
              </a:r>
            </a:p>
          </p:txBody>
        </p:sp>
        <p:sp>
          <p:nvSpPr>
            <p:cNvPr id="48148" name="Text Box 4"/>
            <p:cNvSpPr txBox="1">
              <a:spLocks noChangeArrowheads="1"/>
            </p:cNvSpPr>
            <p:nvPr/>
          </p:nvSpPr>
          <p:spPr bwMode="auto">
            <a:xfrm>
              <a:off x="436290" y="3691541"/>
              <a:ext cx="3528392" cy="1754326"/>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a:latin typeface="Courier New" pitchFamily="49" charset="0"/>
                  <a:cs typeface="Courier New" pitchFamily="49" charset="0"/>
                </a:rPr>
                <a:t>ASYNC: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(CLK, RESET)</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begin</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   if</a:t>
              </a:r>
              <a:r>
                <a:rPr lang="en-US" altLang="de-DE" sz="1200">
                  <a:latin typeface="Courier New" pitchFamily="49" charset="0"/>
                  <a:cs typeface="Courier New" pitchFamily="49" charset="0"/>
                </a:rPr>
                <a:t> RESET = '1' </a:t>
              </a:r>
              <a:r>
                <a:rPr lang="en-US" altLang="de-DE" sz="1200" b="1">
                  <a:latin typeface="Courier New" pitchFamily="49" charset="0"/>
                  <a:cs typeface="Courier New" pitchFamily="49" charset="0"/>
                </a:rPr>
                <a:t>then</a:t>
              </a:r>
              <a:r>
                <a:rPr lang="en-US" altLang="de-DE" sz="1200">
                  <a:latin typeface="Courier New" pitchFamily="49" charset="0"/>
                  <a:cs typeface="Courier New" pitchFamily="49" charset="0"/>
                </a:rPr>
                <a:t> </a:t>
              </a:r>
              <a:endParaRPr lang="de-DE" altLang="de-DE" sz="1200">
                <a:latin typeface="Courier New" pitchFamily="49" charset="0"/>
                <a:cs typeface="Courier New" pitchFamily="49" charset="0"/>
              </a:endParaRPr>
            </a:p>
            <a:p>
              <a:pPr algn="l"/>
              <a:r>
                <a:rPr lang="en-US" altLang="de-DE" sz="1200">
                  <a:latin typeface="Courier New" pitchFamily="49" charset="0"/>
                  <a:cs typeface="Courier New" pitchFamily="49" charset="0"/>
                </a:rPr>
                <a:t>      Q &lt;= (</a:t>
              </a:r>
              <a:r>
                <a:rPr lang="en-US" altLang="de-DE" sz="1200" b="1">
                  <a:latin typeface="Courier New" pitchFamily="49" charset="0"/>
                  <a:cs typeface="Courier New" pitchFamily="49" charset="0"/>
                </a:rPr>
                <a:t>others</a:t>
              </a:r>
              <a:r>
                <a:rPr lang="en-US" altLang="de-DE" sz="1200">
                  <a:latin typeface="Courier New" pitchFamily="49" charset="0"/>
                  <a:cs typeface="Courier New" pitchFamily="49" charset="0"/>
                </a:rPr>
                <a:t> =&gt; '0');</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   </a:t>
              </a:r>
              <a:r>
                <a:rPr lang="en-US" altLang="de-DE" sz="1200" b="1" u="sng">
                  <a:latin typeface="Courier New" pitchFamily="49" charset="0"/>
                  <a:cs typeface="Courier New" pitchFamily="49" charset="0"/>
                </a:rPr>
                <a:t>elsif</a:t>
              </a:r>
              <a:r>
                <a:rPr lang="en-US" altLang="de-DE" sz="1200">
                  <a:latin typeface="Courier New" pitchFamily="49" charset="0"/>
                  <a:cs typeface="Courier New" pitchFamily="49" charset="0"/>
                </a:rPr>
                <a:t> CLK='1' </a:t>
              </a:r>
              <a:r>
                <a:rPr lang="en-US" altLang="de-DE" sz="1200" b="1">
                  <a:latin typeface="Courier New" pitchFamily="49" charset="0"/>
                  <a:cs typeface="Courier New" pitchFamily="49" charset="0"/>
                </a:rPr>
                <a:t>and</a:t>
              </a:r>
              <a:r>
                <a:rPr lang="en-US" altLang="de-DE" sz="1200">
                  <a:latin typeface="Courier New" pitchFamily="49" charset="0"/>
                  <a:cs typeface="Courier New" pitchFamily="49" charset="0"/>
                </a:rPr>
                <a:t> CLK'event </a:t>
              </a:r>
              <a:r>
                <a:rPr lang="en-US" altLang="de-DE" sz="1200" b="1">
                  <a:latin typeface="Courier New" pitchFamily="49" charset="0"/>
                  <a:cs typeface="Courier New" pitchFamily="49" charset="0"/>
                </a:rPr>
                <a:t>then</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      ...</a:t>
              </a:r>
            </a:p>
            <a:p>
              <a:pPr algn="l"/>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if</a:t>
              </a:r>
              <a:r>
                <a:rPr lang="en-US" altLang="de-DE" sz="1200">
                  <a:latin typeface="Courier New" pitchFamily="49" charset="0"/>
                  <a:cs typeface="Courier New" pitchFamily="49" charset="0"/>
                </a:rPr>
                <a:t>;</a:t>
              </a:r>
              <a:endParaRPr lang="de-DE" altLang="de-DE" sz="1200">
                <a:latin typeface="Courier New" pitchFamily="49" charset="0"/>
                <a:cs typeface="Courier New" pitchFamily="49" charset="0"/>
              </a:endParaRPr>
            </a:p>
            <a:p>
              <a:pPr algn="l"/>
              <a:r>
                <a:rPr lang="en-US" altLang="de-DE" sz="1200" b="1">
                  <a:latin typeface="Courier New" pitchFamily="49" charset="0"/>
                  <a:cs typeface="Courier New" pitchFamily="49" charset="0"/>
                </a:rPr>
                <a:t>end</a:t>
              </a:r>
              <a:r>
                <a:rPr lang="en-US" altLang="de-DE" sz="1200">
                  <a:latin typeface="Courier New" pitchFamily="49" charset="0"/>
                  <a:cs typeface="Courier New" pitchFamily="49" charset="0"/>
                </a:rPr>
                <a:t> </a:t>
              </a:r>
              <a:r>
                <a:rPr lang="en-US" altLang="de-DE" sz="1200" b="1">
                  <a:latin typeface="Courier New" pitchFamily="49" charset="0"/>
                  <a:cs typeface="Courier New" pitchFamily="49" charset="0"/>
                </a:rPr>
                <a:t>process</a:t>
              </a:r>
              <a:r>
                <a:rPr lang="en-US" altLang="de-DE" sz="1200">
                  <a:latin typeface="Courier New" pitchFamily="49" charset="0"/>
                  <a:cs typeface="Courier New" pitchFamily="49" charset="0"/>
                </a:rPr>
                <a:t> REG;</a:t>
              </a:r>
              <a:endParaRPr lang="de-DE" altLang="de-DE" sz="1200">
                <a:latin typeface="Courier New" pitchFamily="49" charset="0"/>
                <a:cs typeface="Courier New" pitchFamily="49" charset="0"/>
              </a:endParaRPr>
            </a:p>
            <a:p>
              <a:pPr algn="l"/>
              <a:endParaRPr lang="de-DE" altLang="de-DE" sz="1200">
                <a:latin typeface="Courier New" pitchFamily="49" charset="0"/>
                <a:cs typeface="Courier New" pitchFamily="49" charset="0"/>
              </a:endParaRPr>
            </a:p>
          </p:txBody>
        </p:sp>
      </p:grpSp>
      <p:grpSp>
        <p:nvGrpSpPr>
          <p:cNvPr id="14" name="Gruppieren 13"/>
          <p:cNvGrpSpPr>
            <a:grpSpLocks/>
          </p:cNvGrpSpPr>
          <p:nvPr/>
        </p:nvGrpSpPr>
        <p:grpSpPr bwMode="auto">
          <a:xfrm>
            <a:off x="4764088" y="3276600"/>
            <a:ext cx="5400675" cy="1479550"/>
            <a:chOff x="4764782" y="3277369"/>
            <a:chExt cx="5400599" cy="1479069"/>
          </a:xfrm>
        </p:grpSpPr>
        <p:sp>
          <p:nvSpPr>
            <p:cNvPr id="19" name="Rectangle 1"/>
            <p:cNvSpPr>
              <a:spLocks noChangeArrowheads="1"/>
            </p:cNvSpPr>
            <p:nvPr/>
          </p:nvSpPr>
          <p:spPr bwMode="auto">
            <a:xfrm>
              <a:off x="4767957" y="3277369"/>
              <a:ext cx="3838521" cy="83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de-DE" b="1" dirty="0">
                  <a:latin typeface="+mn-lt"/>
                  <a:ea typeface="Times New Roman" pitchFamily="18" charset="0"/>
                </a:rPr>
                <a:t>VHDL-Realisierung eines Power-ON </a:t>
              </a:r>
              <a:r>
                <a:rPr lang="de-DE" b="1" dirty="0" err="1">
                  <a:latin typeface="+mn-lt"/>
                  <a:ea typeface="Times New Roman" pitchFamily="18" charset="0"/>
                </a:rPr>
                <a:t>Resets</a:t>
              </a:r>
              <a:r>
                <a:rPr lang="de-DE" b="1" dirty="0">
                  <a:latin typeface="+mn-lt"/>
                  <a:ea typeface="Times New Roman" pitchFamily="18" charset="0"/>
                </a:rPr>
                <a:t> im </a:t>
              </a:r>
              <a:r>
                <a:rPr lang="de-DE" b="1" dirty="0" err="1">
                  <a:latin typeface="+mn-lt"/>
                  <a:ea typeface="Times New Roman" pitchFamily="18" charset="0"/>
                </a:rPr>
                <a:t>Deklarationtsteil</a:t>
              </a:r>
              <a:r>
                <a:rPr lang="de-DE" b="1" dirty="0">
                  <a:latin typeface="+mn-lt"/>
                  <a:ea typeface="Times New Roman" pitchFamily="18" charset="0"/>
                </a:rPr>
                <a:t>:</a:t>
              </a:r>
            </a:p>
            <a:p>
              <a:pPr>
                <a:defRPr/>
              </a:pPr>
              <a:r>
                <a:rPr lang="de-DE" b="1" dirty="0">
                  <a:latin typeface="+mn-lt"/>
                  <a:ea typeface="Times New Roman" pitchFamily="18" charset="0"/>
                </a:rPr>
                <a:t> </a:t>
              </a:r>
            </a:p>
          </p:txBody>
        </p:sp>
        <p:sp>
          <p:nvSpPr>
            <p:cNvPr id="48146" name="Text Box 4"/>
            <p:cNvSpPr txBox="1">
              <a:spLocks noChangeArrowheads="1"/>
            </p:cNvSpPr>
            <p:nvPr/>
          </p:nvSpPr>
          <p:spPr bwMode="auto">
            <a:xfrm>
              <a:off x="4764782" y="3925441"/>
              <a:ext cx="5400599" cy="830997"/>
            </a:xfrm>
            <a:prstGeom prst="rect">
              <a:avLst/>
            </a:prstGeom>
            <a:solidFill>
              <a:schemeClr val="accent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cs typeface="Courier New" pitchFamily="49" charset="0"/>
                </a:rPr>
                <a:t>...</a:t>
              </a:r>
            </a:p>
            <a:p>
              <a:pPr algn="l"/>
              <a:r>
                <a:rPr lang="en-US" altLang="de-DE" sz="1200" b="1">
                  <a:latin typeface="Courier New" pitchFamily="49" charset="0"/>
                  <a:cs typeface="Courier New" pitchFamily="49" charset="0"/>
                </a:rPr>
                <a:t>signal</a:t>
              </a:r>
              <a:r>
                <a:rPr lang="en-US" altLang="de-DE" sz="1200">
                  <a:latin typeface="Courier New" pitchFamily="49" charset="0"/>
                  <a:cs typeface="Courier New" pitchFamily="49" charset="0"/>
                </a:rPr>
                <a:t> Q: bit_vector(7 downto 0) := (</a:t>
              </a:r>
              <a:r>
                <a:rPr lang="en-US" altLang="de-DE" sz="1200" b="1">
                  <a:latin typeface="Courier New" pitchFamily="49" charset="0"/>
                  <a:cs typeface="Courier New" pitchFamily="49" charset="0"/>
                </a:rPr>
                <a:t>others</a:t>
              </a:r>
              <a:r>
                <a:rPr lang="en-US" altLang="de-DE" sz="1200">
                  <a:latin typeface="Courier New" pitchFamily="49" charset="0"/>
                  <a:cs typeface="Courier New" pitchFamily="49" charset="0"/>
                </a:rPr>
                <a:t> =&gt; '0 ');</a:t>
              </a:r>
            </a:p>
            <a:p>
              <a:pPr algn="l"/>
              <a:r>
                <a:rPr lang="en-US" altLang="de-DE" sz="1200">
                  <a:latin typeface="Courier New" pitchFamily="49" charset="0"/>
                  <a:cs typeface="Courier New" pitchFamily="49" charset="0"/>
                </a:rPr>
                <a:t>...</a:t>
              </a:r>
            </a:p>
            <a:p>
              <a:pPr algn="l"/>
              <a:endParaRPr lang="de-DE" altLang="de-DE" sz="1200">
                <a:latin typeface="Courier New" pitchFamily="49" charset="0"/>
                <a:cs typeface="Courier New" pitchFamily="49" charset="0"/>
              </a:endParaRPr>
            </a:p>
          </p:txBody>
        </p:sp>
      </p:grpSp>
      <p:sp>
        <p:nvSpPr>
          <p:cNvPr id="23" name="AutoShape 5"/>
          <p:cNvSpPr>
            <a:spLocks noChangeArrowheads="1"/>
          </p:cNvSpPr>
          <p:nvPr/>
        </p:nvSpPr>
        <p:spPr bwMode="auto">
          <a:xfrm>
            <a:off x="4921250" y="5149850"/>
            <a:ext cx="5030788" cy="1181100"/>
          </a:xfrm>
          <a:prstGeom prst="wedgeRoundRectCallout">
            <a:avLst>
              <a:gd name="adj1" fmla="val 26588"/>
              <a:gd name="adj2" fmla="val -11686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Der Power-ON Reset benötigt keine Verdrahtungsressourcen, er verwendet das ohnehin vorhandene GSR (Global Set/Reset - Netzwerk) im CPLD bzw. FPGA.</a:t>
            </a:r>
          </a:p>
        </p:txBody>
      </p:sp>
      <p:sp>
        <p:nvSpPr>
          <p:cNvPr id="24" name="AutoShape 5"/>
          <p:cNvSpPr>
            <a:spLocks noChangeArrowheads="1"/>
          </p:cNvSpPr>
          <p:nvPr/>
        </p:nvSpPr>
        <p:spPr bwMode="auto">
          <a:xfrm>
            <a:off x="423863" y="5880100"/>
            <a:ext cx="4343400" cy="1181100"/>
          </a:xfrm>
          <a:prstGeom prst="wedgeRoundRectCallout">
            <a:avLst>
              <a:gd name="adj1" fmla="val -36569"/>
              <a:gd name="adj2" fmla="val -15716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Bei gleichzeitigen Auftreten von Taktsignal und asynchronem Reset dominiert der Reset.</a:t>
            </a:r>
          </a:p>
          <a:p>
            <a:pPr algn="l"/>
            <a:r>
              <a:rPr lang="de-DE" altLang="de-DE" sz="1400" b="1">
                <a:latin typeface="Arial" pitchFamily="34" charset="0"/>
              </a:rPr>
              <a:t>Kritisch ist das Löschen des Rücksetzsignals : Dadurch kann das FF metastabil werden!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linds(horizontal)">
                                      <p:cBhvr>
                                        <p:cTn id="11" dur="500"/>
                                        <p:tgtEl>
                                          <p:spTgt spid="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3702DE85-75C4-413B-A367-34407C2ED109}" type="datetime1">
              <a:rPr lang="de-DE" altLang="en-US" sz="1000" smtClean="0">
                <a:latin typeface="Arial" pitchFamily="34" charset="0"/>
              </a:rPr>
              <a:pPr/>
              <a:t>15.01.2019</a:t>
            </a:fld>
            <a:endParaRPr lang="de-DE" altLang="en-US" sz="1000" smtClean="0">
              <a:latin typeface="Arial" pitchFamily="34" charset="0"/>
            </a:endParaRPr>
          </a:p>
        </p:txBody>
      </p:sp>
      <p:sp>
        <p:nvSpPr>
          <p:cNvPr id="49155"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49156"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F45B92FB-DBA4-45BD-ACC6-FD1DD07C02A0}" type="slidenum">
              <a:rPr lang="en-US" altLang="en-US" sz="1200" b="0" smtClean="0">
                <a:solidFill>
                  <a:schemeClr val="tx2"/>
                </a:solidFill>
              </a:rPr>
              <a:pPr algn="r">
                <a:spcBef>
                  <a:spcPct val="0"/>
                </a:spcBef>
                <a:buFontTx/>
                <a:buNone/>
              </a:pPr>
              <a:t>42</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Auftreten von Metastabilität beim </a:t>
            </a:r>
            <a:r>
              <a:rPr lang="de-DE" dirty="0" err="1" smtClean="0"/>
              <a:t>Reset</a:t>
            </a:r>
            <a:endParaRPr lang="de-DE" dirty="0" smtClean="0"/>
          </a:p>
        </p:txBody>
      </p:sp>
      <p:sp>
        <p:nvSpPr>
          <p:cNvPr id="4915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915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8" name="Rectangle 1"/>
          <p:cNvSpPr>
            <a:spLocks noChangeArrowheads="1"/>
          </p:cNvSpPr>
          <p:nvPr/>
        </p:nvSpPr>
        <p:spPr bwMode="auto">
          <a:xfrm>
            <a:off x="315913" y="1836738"/>
            <a:ext cx="96488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In größeren Digitalschaltungen, deren Flipflops durch einen Pin zurück gesetzt werden, muss das </a:t>
            </a:r>
            <a:r>
              <a:rPr lang="de-DE" b="1" dirty="0" err="1">
                <a:latin typeface="+mn-lt"/>
                <a:ea typeface="Times New Roman" pitchFamily="18" charset="0"/>
              </a:rPr>
              <a:t>Reset</a:t>
            </a:r>
            <a:r>
              <a:rPr lang="de-DE" b="1" dirty="0">
                <a:latin typeface="+mn-lt"/>
                <a:ea typeface="Times New Roman" pitchFamily="18" charset="0"/>
              </a:rPr>
              <a:t>-Signal durch den FPGA geroutet werden. Das </a:t>
            </a:r>
            <a:r>
              <a:rPr lang="de-DE" b="1" dirty="0" err="1">
                <a:latin typeface="+mn-lt"/>
                <a:ea typeface="Times New Roman" pitchFamily="18" charset="0"/>
              </a:rPr>
              <a:t>Reset</a:t>
            </a:r>
            <a:r>
              <a:rPr lang="de-DE" b="1" dirty="0">
                <a:latin typeface="+mn-lt"/>
                <a:ea typeface="Times New Roman" pitchFamily="18" charset="0"/>
              </a:rPr>
              <a:t>-Signal erreicht nicht alle Flipflops gleichzeitig (</a:t>
            </a:r>
            <a:r>
              <a:rPr lang="de-DE" b="1" dirty="0" err="1">
                <a:latin typeface="+mn-lt"/>
                <a:ea typeface="Times New Roman" pitchFamily="18" charset="0"/>
              </a:rPr>
              <a:t>Reset</a:t>
            </a:r>
            <a:r>
              <a:rPr lang="de-DE" b="1" dirty="0">
                <a:latin typeface="+mn-lt"/>
                <a:ea typeface="Times New Roman" pitchFamily="18" charset="0"/>
              </a:rPr>
              <a:t> Verzug bzw. </a:t>
            </a:r>
            <a:r>
              <a:rPr lang="de-DE" b="1" dirty="0" err="1">
                <a:latin typeface="+mn-lt"/>
                <a:ea typeface="Times New Roman" pitchFamily="18" charset="0"/>
              </a:rPr>
              <a:t>reset</a:t>
            </a:r>
            <a:r>
              <a:rPr lang="de-DE" b="1" dirty="0">
                <a:latin typeface="+mn-lt"/>
                <a:ea typeface="Times New Roman" pitchFamily="18" charset="0"/>
              </a:rPr>
              <a:t> </a:t>
            </a:r>
            <a:r>
              <a:rPr lang="de-DE" b="1" dirty="0" err="1">
                <a:latin typeface="+mn-lt"/>
                <a:ea typeface="Times New Roman" pitchFamily="18" charset="0"/>
              </a:rPr>
              <a:t>skew</a:t>
            </a:r>
            <a:r>
              <a:rPr lang="de-DE" b="1" dirty="0">
                <a:latin typeface="+mn-lt"/>
                <a:ea typeface="Times New Roman" pitchFamily="18" charset="0"/>
              </a:rPr>
              <a:t>).</a:t>
            </a:r>
          </a:p>
        </p:txBody>
      </p:sp>
      <p:sp>
        <p:nvSpPr>
          <p:cNvPr id="4916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9162"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916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9164"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916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49166" name="Objekt 11"/>
          <p:cNvGraphicFramePr>
            <a:graphicFrameLocks noChangeAspect="1"/>
          </p:cNvGraphicFramePr>
          <p:nvPr/>
        </p:nvGraphicFramePr>
        <p:xfrm>
          <a:off x="5140325" y="3060700"/>
          <a:ext cx="4719638" cy="2819400"/>
        </p:xfrm>
        <a:graphic>
          <a:graphicData uri="http://schemas.openxmlformats.org/presentationml/2006/ole">
            <mc:AlternateContent xmlns:mc="http://schemas.openxmlformats.org/markup-compatibility/2006">
              <mc:Choice xmlns:v="urn:schemas-microsoft-com:vml" Requires="v">
                <p:oleObj spid="_x0000_s49183" name="Visio" r:id="rId4" imgW="2790134" imgH="1666943" progId="Visio.Drawing.11">
                  <p:embed/>
                </p:oleObj>
              </mc:Choice>
              <mc:Fallback>
                <p:oleObj name="Visio" r:id="rId4" imgW="2790134" imgH="1666943" progId="Visio.Drawing.11">
                  <p:embed/>
                  <p:pic>
                    <p:nvPicPr>
                      <p:cNvPr id="0" name="Objek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0325" y="3060700"/>
                        <a:ext cx="47196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1"/>
          <p:cNvSpPr>
            <a:spLocks noChangeArrowheads="1"/>
          </p:cNvSpPr>
          <p:nvPr/>
        </p:nvSpPr>
        <p:spPr bwMode="auto">
          <a:xfrm>
            <a:off x="411163" y="2794000"/>
            <a:ext cx="4672012"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dirty="0">
                <a:latin typeface="+mn-lt"/>
                <a:ea typeface="Times New Roman" pitchFamily="18" charset="0"/>
              </a:rPr>
              <a:t>Zwischen dem Taktsignal und der Rücknahme des </a:t>
            </a:r>
            <a:r>
              <a:rPr lang="de-DE" dirty="0" err="1">
                <a:latin typeface="+mn-lt"/>
                <a:ea typeface="Times New Roman" pitchFamily="18" charset="0"/>
              </a:rPr>
              <a:t>Resets</a:t>
            </a:r>
            <a:r>
              <a:rPr lang="de-DE" dirty="0">
                <a:latin typeface="+mn-lt"/>
                <a:ea typeface="Times New Roman" pitchFamily="18" charset="0"/>
              </a:rPr>
              <a:t> gibt es keinen zeitlichen Zusammenhang. Der </a:t>
            </a:r>
            <a:r>
              <a:rPr lang="de-DE" dirty="0" err="1">
                <a:latin typeface="+mn-lt"/>
                <a:ea typeface="Times New Roman" pitchFamily="18" charset="0"/>
              </a:rPr>
              <a:t>Reset</a:t>
            </a:r>
            <a:r>
              <a:rPr lang="de-DE" dirty="0">
                <a:latin typeface="+mn-lt"/>
                <a:ea typeface="Times New Roman" pitchFamily="18" charset="0"/>
              </a:rPr>
              <a:t> am Pin wird „irgendwann“ gelöscht. Durch die Laufzeiten auf der </a:t>
            </a:r>
            <a:r>
              <a:rPr lang="de-DE" dirty="0" err="1">
                <a:latin typeface="+mn-lt"/>
                <a:ea typeface="Times New Roman" pitchFamily="18" charset="0"/>
              </a:rPr>
              <a:t>Reset</a:t>
            </a:r>
            <a:r>
              <a:rPr lang="de-DE" dirty="0">
                <a:latin typeface="+mn-lt"/>
                <a:ea typeface="Times New Roman" pitchFamily="18" charset="0"/>
              </a:rPr>
              <a:t>-Verdrahtung erreicht das gelöschte Signal die verschiedenen Flipflops zu unterschiedlichen Zeitpunkten.</a:t>
            </a:r>
          </a:p>
          <a:p>
            <a:pPr algn="l">
              <a:defRPr/>
            </a:pPr>
            <a:endParaRPr lang="de-DE" b="1" dirty="0">
              <a:latin typeface="+mn-lt"/>
              <a:ea typeface="Times New Roman" pitchFamily="18" charset="0"/>
            </a:endParaRPr>
          </a:p>
          <a:p>
            <a:pPr marL="285750" indent="-285750" algn="l">
              <a:buFont typeface="Arial" pitchFamily="34" charset="0"/>
              <a:buChar char="•"/>
              <a:defRPr/>
            </a:pPr>
            <a:r>
              <a:rPr lang="de-DE" b="1" dirty="0">
                <a:latin typeface="+mn-lt"/>
                <a:ea typeface="Times New Roman" pitchFamily="18" charset="0"/>
              </a:rPr>
              <a:t>A: Die Flipflops können bereits bei der zweiten steigenden Taktflanke mit Daten geladen werden.</a:t>
            </a:r>
          </a:p>
          <a:p>
            <a:pPr marL="285750" indent="-285750" algn="l">
              <a:buFont typeface="Arial" pitchFamily="34" charset="0"/>
              <a:buChar char="•"/>
              <a:defRPr/>
            </a:pPr>
            <a:r>
              <a:rPr lang="de-DE" b="1" dirty="0">
                <a:latin typeface="+mn-lt"/>
                <a:ea typeface="Times New Roman" pitchFamily="18" charset="0"/>
              </a:rPr>
              <a:t>B: Die Flipflops werden metastabil, es ist unklar, ob die Daten bei der 2. Taktflanke geladen werden können!</a:t>
            </a:r>
          </a:p>
          <a:p>
            <a:pPr marL="285750" indent="-285750" algn="l">
              <a:buFont typeface="Arial" pitchFamily="34" charset="0"/>
              <a:buChar char="•"/>
              <a:defRPr/>
            </a:pPr>
            <a:r>
              <a:rPr lang="de-DE" b="1" dirty="0">
                <a:latin typeface="+mn-lt"/>
                <a:ea typeface="Times New Roman" pitchFamily="18" charset="0"/>
              </a:rPr>
              <a:t>C: Die Flipflops können erst bei der 3. Taktflanke mit Daten geladen werden!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D2BFF3B3-9CE5-4233-B6B8-0CB58532F7CA}" type="datetime1">
              <a:rPr lang="de-DE" altLang="en-US" sz="1000" smtClean="0">
                <a:latin typeface="Arial" pitchFamily="34" charset="0"/>
              </a:rPr>
              <a:pPr/>
              <a:t>15.01.2019</a:t>
            </a:fld>
            <a:endParaRPr lang="de-DE" altLang="en-US" sz="1000" smtClean="0">
              <a:latin typeface="Arial" pitchFamily="34" charset="0"/>
            </a:endParaRPr>
          </a:p>
        </p:txBody>
      </p:sp>
      <p:sp>
        <p:nvSpPr>
          <p:cNvPr id="5017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018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DE4804C2-1918-4536-9FF0-E6C27EC576A9}" type="slidenum">
              <a:rPr lang="en-US" altLang="en-US" sz="1200" b="0" smtClean="0">
                <a:solidFill>
                  <a:schemeClr val="tx2"/>
                </a:solidFill>
              </a:rPr>
              <a:pPr algn="r">
                <a:spcBef>
                  <a:spcPct val="0"/>
                </a:spcBef>
                <a:buFontTx/>
                <a:buNone/>
              </a:pPr>
              <a:t>43</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Beispiel: mod-4 Zähler</a:t>
            </a:r>
          </a:p>
        </p:txBody>
      </p:sp>
      <p:sp>
        <p:nvSpPr>
          <p:cNvPr id="5018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018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8" name="Rectangle 1"/>
          <p:cNvSpPr>
            <a:spLocks noChangeArrowheads="1"/>
          </p:cNvSpPr>
          <p:nvPr/>
        </p:nvSpPr>
        <p:spPr bwMode="auto">
          <a:xfrm>
            <a:off x="315913" y="1765300"/>
            <a:ext cx="96488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Der mod-4 Zähler wird als rückgekoppeltes 4-Bit Schieberegister aufgebaut, es soll immer exakt eine 1 im Schieberegister zyklisch kreisen (</a:t>
            </a:r>
            <a:r>
              <a:rPr lang="de-DE" b="1" dirty="0" err="1">
                <a:latin typeface="+mn-lt"/>
                <a:ea typeface="Times New Roman" pitchFamily="18" charset="0"/>
              </a:rPr>
              <a:t>One</a:t>
            </a:r>
            <a:r>
              <a:rPr lang="de-DE" b="1" dirty="0">
                <a:latin typeface="+mn-lt"/>
                <a:ea typeface="Times New Roman" pitchFamily="18" charset="0"/>
              </a:rPr>
              <a:t>-Hot Codierung).</a:t>
            </a:r>
          </a:p>
          <a:p>
            <a:pPr algn="l">
              <a:defRPr/>
            </a:pPr>
            <a:r>
              <a:rPr lang="de-DE" b="1" dirty="0">
                <a:latin typeface="+mn-lt"/>
                <a:ea typeface="Times New Roman" pitchFamily="18" charset="0"/>
              </a:rPr>
              <a:t> </a:t>
            </a:r>
          </a:p>
        </p:txBody>
      </p:sp>
      <p:sp>
        <p:nvSpPr>
          <p:cNvPr id="5018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0186"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018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0188"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018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5" name="Rectangle 1"/>
          <p:cNvSpPr>
            <a:spLocks noChangeArrowheads="1"/>
          </p:cNvSpPr>
          <p:nvPr/>
        </p:nvSpPr>
        <p:spPr bwMode="auto">
          <a:xfrm>
            <a:off x="806450" y="4675188"/>
            <a:ext cx="841057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Diskussion des Schaltungsverhaltens:</a:t>
            </a:r>
          </a:p>
          <a:p>
            <a:pPr marL="285750" indent="-285750" algn="l">
              <a:buFont typeface="Arial" pitchFamily="34" charset="0"/>
              <a:buChar char="•"/>
              <a:defRPr/>
            </a:pPr>
            <a:r>
              <a:rPr lang="de-DE" dirty="0">
                <a:latin typeface="+mn-lt"/>
                <a:ea typeface="Times New Roman" pitchFamily="18" charset="0"/>
              </a:rPr>
              <a:t>Z0 wird durch den </a:t>
            </a:r>
            <a:r>
              <a:rPr lang="de-DE" dirty="0" err="1">
                <a:latin typeface="+mn-lt"/>
                <a:ea typeface="Times New Roman" pitchFamily="18" charset="0"/>
              </a:rPr>
              <a:t>Reset</a:t>
            </a:r>
            <a:r>
              <a:rPr lang="de-DE" dirty="0">
                <a:latin typeface="+mn-lt"/>
                <a:ea typeface="Times New Roman" pitchFamily="18" charset="0"/>
              </a:rPr>
              <a:t> gesetzt, alle anderen DFFs werden gelöscht.</a:t>
            </a:r>
          </a:p>
          <a:p>
            <a:pPr marL="285750" indent="-285750" algn="l">
              <a:buFont typeface="Arial" pitchFamily="34" charset="0"/>
              <a:buChar char="•"/>
              <a:defRPr/>
            </a:pPr>
            <a:r>
              <a:rPr lang="de-DE" dirty="0">
                <a:latin typeface="+mn-lt"/>
                <a:ea typeface="Times New Roman" pitchFamily="18" charset="0"/>
              </a:rPr>
              <a:t>Annahme: Das gelöschte </a:t>
            </a:r>
            <a:r>
              <a:rPr lang="de-DE" dirty="0" err="1">
                <a:latin typeface="+mn-lt"/>
                <a:ea typeface="Times New Roman" pitchFamily="18" charset="0"/>
              </a:rPr>
              <a:t>Reset</a:t>
            </a:r>
            <a:r>
              <a:rPr lang="de-DE" dirty="0">
                <a:latin typeface="+mn-lt"/>
                <a:ea typeface="Times New Roman" pitchFamily="18" charset="0"/>
              </a:rPr>
              <a:t>-Signal erreicht DFF0 (Z0) eher, als das rechts daneben liegende DFF1 (Z1).</a:t>
            </a:r>
          </a:p>
          <a:p>
            <a:pPr marL="285750" indent="-285750" algn="l">
              <a:buFont typeface="Arial" pitchFamily="34" charset="0"/>
              <a:buChar char="•"/>
              <a:defRPr/>
            </a:pPr>
            <a:r>
              <a:rPr lang="de-DE" dirty="0">
                <a:latin typeface="+mn-lt"/>
                <a:ea typeface="Times New Roman" pitchFamily="18" charset="0"/>
              </a:rPr>
              <a:t>Wenn kurz danach eine steigende Flanke an den DFFs anliegt, so wird die 1 aus Z0 nicht nach Z1 übernommen, wohl jedoch eine 0 von DFF3 nach DFF0.</a:t>
            </a:r>
          </a:p>
        </p:txBody>
      </p:sp>
      <p:sp>
        <p:nvSpPr>
          <p:cNvPr id="5019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50192" name="Objekt 13"/>
          <p:cNvGraphicFramePr>
            <a:graphicFrameLocks noChangeAspect="1"/>
          </p:cNvGraphicFramePr>
          <p:nvPr/>
        </p:nvGraphicFramePr>
        <p:xfrm>
          <a:off x="1239838" y="2584450"/>
          <a:ext cx="6911975" cy="1471613"/>
        </p:xfrm>
        <a:graphic>
          <a:graphicData uri="http://schemas.openxmlformats.org/presentationml/2006/ole">
            <mc:AlternateContent xmlns:mc="http://schemas.openxmlformats.org/markup-compatibility/2006">
              <mc:Choice xmlns:v="urn:schemas-microsoft-com:vml" Requires="v">
                <p:oleObj spid="_x0000_s50209" name="Visio" r:id="rId4" imgW="7531306" imgH="1604664" progId="Visio.Drawing.11">
                  <p:embed/>
                </p:oleObj>
              </mc:Choice>
              <mc:Fallback>
                <p:oleObj name="Visio" r:id="rId4" imgW="7531306" imgH="1604664" progId="Visio.Drawing.11">
                  <p:embed/>
                  <p:pic>
                    <p:nvPicPr>
                      <p:cNvPr id="0" name="Objek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838" y="2584450"/>
                        <a:ext cx="6911975"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AutoShape 5"/>
          <p:cNvSpPr>
            <a:spLocks noChangeArrowheads="1"/>
          </p:cNvSpPr>
          <p:nvPr/>
        </p:nvSpPr>
        <p:spPr bwMode="auto">
          <a:xfrm>
            <a:off x="6783388" y="3997325"/>
            <a:ext cx="3289300" cy="863600"/>
          </a:xfrm>
          <a:prstGeom prst="wedgeRoundRectCallout">
            <a:avLst>
              <a:gd name="adj1" fmla="val -67556"/>
              <a:gd name="adj2" fmla="val -4142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Der Reset-Verzug kann zu einem Fehlverhalten des mod-4 Zählers führen!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42BB3E1D-99A9-44A0-A40E-85525E41059F}" type="datetime1">
              <a:rPr lang="de-DE" altLang="en-US" sz="1000" smtClean="0">
                <a:latin typeface="Arial" pitchFamily="34" charset="0"/>
              </a:rPr>
              <a:pPr/>
              <a:t>15.01.2019</a:t>
            </a:fld>
            <a:endParaRPr lang="de-DE" altLang="en-US" sz="1000" smtClean="0">
              <a:latin typeface="Arial" pitchFamily="34" charset="0"/>
            </a:endParaRPr>
          </a:p>
        </p:txBody>
      </p:sp>
      <p:sp>
        <p:nvSpPr>
          <p:cNvPr id="5120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120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0D8DC954-2D17-40FC-8777-20E649E35FF0}" type="slidenum">
              <a:rPr lang="en-US" altLang="en-US" sz="1200" b="0" smtClean="0">
                <a:solidFill>
                  <a:schemeClr val="tx2"/>
                </a:solidFill>
              </a:rPr>
              <a:pPr algn="r">
                <a:spcBef>
                  <a:spcPct val="0"/>
                </a:spcBef>
                <a:buFontTx/>
                <a:buNone/>
              </a:pPr>
              <a:t>44</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Synchrone </a:t>
            </a:r>
            <a:r>
              <a:rPr lang="de-DE" dirty="0" err="1" smtClean="0"/>
              <a:t>Resets</a:t>
            </a:r>
            <a:r>
              <a:rPr lang="de-DE" dirty="0" smtClean="0"/>
              <a:t> in </a:t>
            </a:r>
            <a:r>
              <a:rPr lang="de-DE" dirty="0" err="1" smtClean="0"/>
              <a:t>Xilinx</a:t>
            </a:r>
            <a:r>
              <a:rPr lang="de-DE" dirty="0" smtClean="0"/>
              <a:t> FPGAs (1)</a:t>
            </a:r>
          </a:p>
        </p:txBody>
      </p:sp>
      <p:sp>
        <p:nvSpPr>
          <p:cNvPr id="5120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120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8" name="Rectangle 1"/>
          <p:cNvSpPr>
            <a:spLocks noChangeArrowheads="1"/>
          </p:cNvSpPr>
          <p:nvPr/>
        </p:nvSpPr>
        <p:spPr bwMode="auto">
          <a:xfrm>
            <a:off x="230188" y="1725613"/>
            <a:ext cx="96504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Synchrone Set- und </a:t>
            </a:r>
            <a:r>
              <a:rPr lang="de-DE" b="1" dirty="0" err="1">
                <a:latin typeface="+mn-lt"/>
                <a:ea typeface="Times New Roman" pitchFamily="18" charset="0"/>
              </a:rPr>
              <a:t>Reset</a:t>
            </a:r>
            <a:r>
              <a:rPr lang="de-DE" b="1" dirty="0">
                <a:latin typeface="+mn-lt"/>
                <a:ea typeface="Times New Roman" pitchFamily="18" charset="0"/>
              </a:rPr>
              <a:t>-Eingänge der DFFs lassen sich alternativ auch anderweitig verwenden:</a:t>
            </a:r>
          </a:p>
          <a:p>
            <a:pPr marL="285750" indent="-285750" algn="l">
              <a:buFont typeface="Arial" pitchFamily="34" charset="0"/>
              <a:buChar char="•"/>
              <a:defRPr/>
            </a:pPr>
            <a:r>
              <a:rPr lang="de-DE" b="1" dirty="0">
                <a:latin typeface="+mn-lt"/>
                <a:ea typeface="Times New Roman" pitchFamily="18" charset="0"/>
              </a:rPr>
              <a:t>Betrachte die synchrone Realisierung der log. Gleichung </a:t>
            </a:r>
            <a:r>
              <a:rPr lang="de-DE" b="1" dirty="0">
                <a:solidFill>
                  <a:srgbClr val="C00000"/>
                </a:solidFill>
                <a:latin typeface="+mn-lt"/>
                <a:ea typeface="Times New Roman" pitchFamily="18" charset="0"/>
              </a:rPr>
              <a:t>A </a:t>
            </a:r>
            <a:r>
              <a:rPr lang="de-DE" b="1" dirty="0">
                <a:solidFill>
                  <a:srgbClr val="C00000"/>
                </a:solidFill>
                <a:latin typeface="+mn-lt"/>
                <a:sym typeface="Symbol" pitchFamily="18" charset="2"/>
              </a:rPr>
              <a:t> (BCDE)</a:t>
            </a:r>
            <a:r>
              <a:rPr lang="de-DE" b="1" dirty="0">
                <a:solidFill>
                  <a:srgbClr val="FF0000"/>
                </a:solidFill>
                <a:latin typeface="+mn-lt"/>
                <a:sym typeface="Symbol" pitchFamily="18" charset="2"/>
              </a:rPr>
              <a:t> </a:t>
            </a:r>
            <a:r>
              <a:rPr lang="de-DE" b="1" dirty="0">
                <a:latin typeface="+mn-lt"/>
                <a:sym typeface="Symbol" pitchFamily="18" charset="2"/>
              </a:rPr>
              <a:t>mit jeweils synchronem und asynchronem </a:t>
            </a:r>
            <a:r>
              <a:rPr lang="de-DE" b="1" dirty="0" err="1">
                <a:latin typeface="+mn-lt"/>
                <a:sym typeface="Symbol" pitchFamily="18" charset="2"/>
              </a:rPr>
              <a:t>Reset</a:t>
            </a:r>
            <a:r>
              <a:rPr lang="de-DE" b="1" dirty="0">
                <a:latin typeface="+mn-lt"/>
                <a:sym typeface="Symbol" pitchFamily="18" charset="2"/>
              </a:rPr>
              <a:t> in einem FPGA mit 4-fach LUTs:</a:t>
            </a:r>
            <a:endParaRPr lang="de-DE" b="1" dirty="0">
              <a:latin typeface="+mn-lt"/>
              <a:ea typeface="Times New Roman" pitchFamily="18" charset="0"/>
            </a:endParaRPr>
          </a:p>
        </p:txBody>
      </p:sp>
      <p:sp>
        <p:nvSpPr>
          <p:cNvPr id="5120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1210"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121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1212"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121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121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19" name="Rectangle 36"/>
          <p:cNvSpPr>
            <a:spLocks noChangeArrowheads="1"/>
          </p:cNvSpPr>
          <p:nvPr/>
        </p:nvSpPr>
        <p:spPr bwMode="auto">
          <a:xfrm>
            <a:off x="5848350" y="2606675"/>
            <a:ext cx="420846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29" tIns="49765" rIns="99529" bIns="49765"/>
          <a:lstStyle/>
          <a:p>
            <a:pPr defTabSz="995363" eaLnBrk="1" hangingPunct="1">
              <a:spcBef>
                <a:spcPct val="20000"/>
              </a:spcBef>
              <a:defRPr/>
            </a:pPr>
            <a:r>
              <a:rPr lang="en-US" sz="2000" b="1" dirty="0" err="1">
                <a:latin typeface="Arial" charset="0"/>
              </a:rPr>
              <a:t>Synthese</a:t>
            </a:r>
            <a:r>
              <a:rPr lang="en-US" sz="2000" b="1" dirty="0">
                <a:latin typeface="Arial" charset="0"/>
              </a:rPr>
              <a:t> </a:t>
            </a:r>
            <a:r>
              <a:rPr lang="en-US" sz="2000" b="1" dirty="0" err="1">
                <a:latin typeface="Arial" charset="0"/>
              </a:rPr>
              <a:t>Ergebnis</a:t>
            </a:r>
            <a:r>
              <a:rPr lang="en-US" sz="2000" b="1" dirty="0">
                <a:latin typeface="Arial" charset="0"/>
              </a:rPr>
              <a:t>:</a:t>
            </a:r>
          </a:p>
          <a:p>
            <a:pPr defTabSz="995363" eaLnBrk="1" hangingPunct="1">
              <a:spcBef>
                <a:spcPct val="20000"/>
              </a:spcBef>
              <a:defRPr/>
            </a:pPr>
            <a:endParaRPr lang="en-US" sz="2000" b="1" dirty="0">
              <a:latin typeface="Arial" charset="0"/>
            </a:endParaRPr>
          </a:p>
          <a:p>
            <a:pPr defTabSz="995363" eaLnBrk="1" hangingPunct="1">
              <a:spcBef>
                <a:spcPct val="20000"/>
              </a:spcBef>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p:txBody>
      </p:sp>
      <p:sp>
        <p:nvSpPr>
          <p:cNvPr id="51216" name="Textfeld 20"/>
          <p:cNvSpPr txBox="1">
            <a:spLocks noChangeArrowheads="1"/>
          </p:cNvSpPr>
          <p:nvPr/>
        </p:nvSpPr>
        <p:spPr bwMode="auto">
          <a:xfrm>
            <a:off x="282575" y="2754313"/>
            <a:ext cx="4751388" cy="44005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Courier New" pitchFamily="49" charset="0"/>
              </a:rPr>
              <a:t>P1: process (CLK) -- </a:t>
            </a:r>
            <a:r>
              <a:rPr lang="de-DE" altLang="de-DE" sz="1400" b="1">
                <a:solidFill>
                  <a:srgbClr val="FF0000"/>
                </a:solidFill>
                <a:latin typeface="Courier New" pitchFamily="49" charset="0"/>
              </a:rPr>
              <a:t>sync reset</a:t>
            </a:r>
            <a:endParaRPr lang="en-GB" altLang="de-DE" sz="1400" b="1">
              <a:solidFill>
                <a:srgbClr val="FF0000"/>
              </a:solidFill>
              <a:latin typeface="Courier New" pitchFamily="49" charset="0"/>
            </a:endParaRPr>
          </a:p>
          <a:p>
            <a:pPr algn="l"/>
            <a:r>
              <a:rPr lang="en-GB" altLang="de-DE" sz="1400" b="1">
                <a:latin typeface="Courier New" pitchFamily="49" charset="0"/>
              </a:rPr>
              <a:t>begin</a:t>
            </a:r>
          </a:p>
          <a:p>
            <a:pPr algn="l"/>
            <a:r>
              <a:rPr lang="en-GB" altLang="de-DE" sz="1400" b="1">
                <a:latin typeface="Courier New" pitchFamily="49" charset="0"/>
              </a:rPr>
              <a:t>   if (CLK'event and CLK = '1') then</a:t>
            </a:r>
          </a:p>
          <a:p>
            <a:pPr algn="l"/>
            <a:r>
              <a:rPr lang="en-GB" altLang="de-DE" sz="1400" b="1">
                <a:latin typeface="Courier New" pitchFamily="49" charset="0"/>
              </a:rPr>
              <a:t>      if (RST = '1') then</a:t>
            </a:r>
          </a:p>
          <a:p>
            <a:pPr algn="l"/>
            <a:r>
              <a:rPr lang="en-GB" altLang="de-DE" sz="1400" b="1">
                <a:latin typeface="Courier New" pitchFamily="49" charset="0"/>
              </a:rPr>
              <a:t>         Q &lt;= ‘0';</a:t>
            </a:r>
          </a:p>
          <a:p>
            <a:pPr algn="l"/>
            <a:r>
              <a:rPr lang="en-GB" altLang="de-DE" sz="1400" b="1">
                <a:latin typeface="Courier New" pitchFamily="49" charset="0"/>
              </a:rPr>
              <a:t>      else</a:t>
            </a:r>
          </a:p>
          <a:p>
            <a:pPr algn="l"/>
            <a:r>
              <a:rPr lang="en-GB" altLang="de-DE" sz="1400" b="1">
                <a:latin typeface="Courier New" pitchFamily="49" charset="0"/>
              </a:rPr>
              <a:t>         Q &lt;= A or (B and C and D and E);</a:t>
            </a:r>
          </a:p>
          <a:p>
            <a:pPr algn="l"/>
            <a:r>
              <a:rPr lang="en-GB" altLang="de-DE" sz="1400" b="1">
                <a:latin typeface="Courier New" pitchFamily="49" charset="0"/>
              </a:rPr>
              <a:t>      end if;</a:t>
            </a:r>
          </a:p>
          <a:p>
            <a:pPr algn="l"/>
            <a:r>
              <a:rPr lang="en-GB" altLang="de-DE" sz="1400" b="1">
                <a:latin typeface="Courier New" pitchFamily="49" charset="0"/>
              </a:rPr>
              <a:t>end if;</a:t>
            </a:r>
          </a:p>
          <a:p>
            <a:pPr algn="l"/>
            <a:r>
              <a:rPr lang="en-GB" altLang="de-DE" sz="1400" b="1">
                <a:latin typeface="Courier New" pitchFamily="49" charset="0"/>
              </a:rPr>
              <a:t>end process P1;</a:t>
            </a:r>
          </a:p>
          <a:p>
            <a:pPr algn="l"/>
            <a:endParaRPr lang="en-GB" altLang="de-DE" sz="1400" b="1">
              <a:latin typeface="Courier New" pitchFamily="49" charset="0"/>
            </a:endParaRPr>
          </a:p>
          <a:p>
            <a:pPr algn="l"/>
            <a:r>
              <a:rPr lang="de-DE" altLang="de-DE" sz="1400" b="1">
                <a:latin typeface="Courier New" pitchFamily="49" charset="0"/>
              </a:rPr>
              <a:t>P2: process (CLK, RST) -- </a:t>
            </a:r>
            <a:r>
              <a:rPr lang="de-DE" altLang="de-DE" sz="1400" b="1">
                <a:solidFill>
                  <a:srgbClr val="FF0000"/>
                </a:solidFill>
                <a:latin typeface="Courier New" pitchFamily="49" charset="0"/>
              </a:rPr>
              <a:t>async reset</a:t>
            </a:r>
            <a:endParaRPr lang="en-GB" altLang="de-DE" sz="1400" b="1">
              <a:solidFill>
                <a:srgbClr val="FF0000"/>
              </a:solidFill>
              <a:latin typeface="Courier New" pitchFamily="49" charset="0"/>
            </a:endParaRPr>
          </a:p>
          <a:p>
            <a:pPr algn="l"/>
            <a:r>
              <a:rPr lang="en-GB" altLang="de-DE" sz="1400" b="1">
                <a:latin typeface="Courier New" pitchFamily="49" charset="0"/>
              </a:rPr>
              <a:t>begin</a:t>
            </a:r>
          </a:p>
          <a:p>
            <a:pPr algn="l"/>
            <a:r>
              <a:rPr lang="en-GB" altLang="de-DE" sz="1400" b="1">
                <a:latin typeface="Courier New" pitchFamily="49" charset="0"/>
              </a:rPr>
              <a:t>   if (RST = '1') then</a:t>
            </a:r>
          </a:p>
          <a:p>
            <a:pPr algn="l"/>
            <a:r>
              <a:rPr lang="en-GB" altLang="de-DE" sz="1400" b="1">
                <a:latin typeface="Courier New" pitchFamily="49" charset="0"/>
              </a:rPr>
              <a:t>      Q &lt;= '0';</a:t>
            </a:r>
          </a:p>
          <a:p>
            <a:pPr algn="l"/>
            <a:r>
              <a:rPr lang="en-GB" altLang="de-DE" sz="1400" b="1">
                <a:latin typeface="Courier New" pitchFamily="49" charset="0"/>
              </a:rPr>
              <a:t>   elsif (CLK'event and CLK = '1') then</a:t>
            </a:r>
          </a:p>
          <a:p>
            <a:pPr algn="l"/>
            <a:r>
              <a:rPr lang="en-GB" altLang="de-DE" sz="1400" b="1">
                <a:latin typeface="Courier New" pitchFamily="49" charset="0"/>
              </a:rPr>
              <a:t>      Q &lt;= A or (B and C and D and E);</a:t>
            </a:r>
          </a:p>
          <a:p>
            <a:pPr algn="l"/>
            <a:r>
              <a:rPr lang="en-GB" altLang="de-DE" sz="1400" b="1">
                <a:latin typeface="Courier New" pitchFamily="49" charset="0"/>
              </a:rPr>
              <a:t>   end if;</a:t>
            </a:r>
          </a:p>
          <a:p>
            <a:pPr algn="l"/>
            <a:r>
              <a:rPr lang="en-GB" altLang="de-DE" sz="1400" b="1">
                <a:latin typeface="Courier New" pitchFamily="49" charset="0"/>
              </a:rPr>
              <a:t>end process P2;</a:t>
            </a:r>
          </a:p>
          <a:p>
            <a:pPr algn="l"/>
            <a:endParaRPr lang="en-GB" altLang="de-DE" sz="1400" b="1">
              <a:latin typeface="Courier New" pitchFamily="49" charset="0"/>
            </a:endParaRPr>
          </a:p>
        </p:txBody>
      </p:sp>
      <p:pic>
        <p:nvPicPr>
          <p:cNvPr id="338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3194050"/>
            <a:ext cx="29622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5153025"/>
            <a:ext cx="41052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AutoShape 15"/>
          <p:cNvSpPr>
            <a:spLocks noChangeArrowheads="1"/>
          </p:cNvSpPr>
          <p:nvPr/>
        </p:nvSpPr>
        <p:spPr bwMode="auto">
          <a:xfrm>
            <a:off x="8223250" y="3052763"/>
            <a:ext cx="2257425" cy="280987"/>
          </a:xfrm>
          <a:prstGeom prst="wedgeRoundRectCallout">
            <a:avLst>
              <a:gd name="adj1" fmla="val -54620"/>
              <a:gd name="adj2" fmla="val 5462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Q= ‘ 1 ‘ falls A= </a:t>
            </a:r>
            <a:r>
              <a:rPr lang="de-DE" altLang="de-DE" b="1">
                <a:latin typeface="Arial" pitchFamily="34" charset="0"/>
              </a:rPr>
              <a:t>‘ 1 ‘</a:t>
            </a:r>
          </a:p>
        </p:txBody>
      </p:sp>
      <p:sp>
        <p:nvSpPr>
          <p:cNvPr id="26" name="AutoShape 15"/>
          <p:cNvSpPr>
            <a:spLocks noChangeArrowheads="1"/>
          </p:cNvSpPr>
          <p:nvPr/>
        </p:nvSpPr>
        <p:spPr bwMode="auto">
          <a:xfrm>
            <a:off x="7791450" y="4841875"/>
            <a:ext cx="2689225" cy="811213"/>
          </a:xfrm>
          <a:prstGeom prst="wedgeRoundRectCallout">
            <a:avLst>
              <a:gd name="adj1" fmla="val -97935"/>
              <a:gd name="adj2" fmla="val 1171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Asynchroner Reset erfordert eine LUT4 mehr !</a:t>
            </a:r>
            <a:endParaRPr lang="de-DE" altLang="de-DE" b="1">
              <a:latin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381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4E3E0DA3-0017-4A85-A015-9041E90D1CC7}" type="datetime1">
              <a:rPr lang="de-DE" altLang="en-US" sz="1000" smtClean="0">
                <a:latin typeface="Arial" pitchFamily="34" charset="0"/>
              </a:rPr>
              <a:pPr/>
              <a:t>15.01.2019</a:t>
            </a:fld>
            <a:endParaRPr lang="de-DE" altLang="en-US" sz="1000" smtClean="0">
              <a:latin typeface="Arial" pitchFamily="34" charset="0"/>
            </a:endParaRPr>
          </a:p>
        </p:txBody>
      </p:sp>
      <p:sp>
        <p:nvSpPr>
          <p:cNvPr id="5222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222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4C43BA93-528B-4C58-9CB3-EBC5E69E9B5D}" type="slidenum">
              <a:rPr lang="en-US" altLang="en-US" sz="1200" b="0" smtClean="0">
                <a:solidFill>
                  <a:schemeClr val="tx2"/>
                </a:solidFill>
              </a:rPr>
              <a:pPr algn="r">
                <a:spcBef>
                  <a:spcPct val="0"/>
                </a:spcBef>
                <a:buFontTx/>
                <a:buNone/>
              </a:pPr>
              <a:t>45</a:t>
            </a:fld>
            <a:endParaRPr lang="de-DE" altLang="en-US" sz="1200" b="0" smtClean="0">
              <a:solidFill>
                <a:schemeClr val="tx2"/>
              </a:solidFill>
              <a:latin typeface="Times New Roman" pitchFamily="18" charset="0"/>
            </a:endParaRPr>
          </a:p>
        </p:txBody>
      </p:sp>
      <p:sp>
        <p:nvSpPr>
          <p:cNvPr id="16423"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Synchrone </a:t>
            </a:r>
            <a:r>
              <a:rPr lang="de-DE" dirty="0" err="1" smtClean="0"/>
              <a:t>Resets</a:t>
            </a:r>
            <a:r>
              <a:rPr lang="de-DE" dirty="0" smtClean="0"/>
              <a:t> in </a:t>
            </a:r>
            <a:r>
              <a:rPr lang="de-DE" dirty="0" err="1" smtClean="0"/>
              <a:t>Xilinx</a:t>
            </a:r>
            <a:r>
              <a:rPr lang="de-DE" dirty="0" smtClean="0"/>
              <a:t> FPGAs (2)</a:t>
            </a:r>
          </a:p>
        </p:txBody>
      </p:sp>
      <p:sp>
        <p:nvSpPr>
          <p:cNvPr id="5223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3"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5"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223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pic>
        <p:nvPicPr>
          <p:cNvPr id="594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463" y="2513013"/>
            <a:ext cx="2700337"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36"/>
          <p:cNvSpPr>
            <a:spLocks noChangeArrowheads="1"/>
          </p:cNvSpPr>
          <p:nvPr/>
        </p:nvSpPr>
        <p:spPr bwMode="auto">
          <a:xfrm>
            <a:off x="5848350" y="2114550"/>
            <a:ext cx="420846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29" tIns="49765" rIns="99529" bIns="49765"/>
          <a:lstStyle/>
          <a:p>
            <a:pPr defTabSz="995363" eaLnBrk="1" hangingPunct="1">
              <a:spcBef>
                <a:spcPct val="20000"/>
              </a:spcBef>
              <a:defRPr/>
            </a:pPr>
            <a:r>
              <a:rPr lang="en-US" sz="2000" b="1" dirty="0" err="1">
                <a:latin typeface="Arial" charset="0"/>
              </a:rPr>
              <a:t>Synthese</a:t>
            </a:r>
            <a:r>
              <a:rPr lang="en-US" sz="2000" b="1" dirty="0">
                <a:latin typeface="Arial" charset="0"/>
              </a:rPr>
              <a:t> </a:t>
            </a:r>
            <a:r>
              <a:rPr lang="en-US" sz="2000" b="1" dirty="0" err="1">
                <a:latin typeface="Arial" charset="0"/>
              </a:rPr>
              <a:t>Ergebnisse</a:t>
            </a:r>
            <a:r>
              <a:rPr lang="en-US" sz="2000" b="1" dirty="0">
                <a:latin typeface="Arial" charset="0"/>
              </a:rPr>
              <a:t>:</a:t>
            </a:r>
          </a:p>
          <a:p>
            <a:pPr defTabSz="995363" eaLnBrk="1" hangingPunct="1">
              <a:spcBef>
                <a:spcPct val="20000"/>
              </a:spcBef>
              <a:defRPr/>
            </a:pPr>
            <a:endParaRPr lang="en-US" sz="2000" b="1" dirty="0">
              <a:latin typeface="Arial" charset="0"/>
            </a:endParaRPr>
          </a:p>
          <a:p>
            <a:pPr defTabSz="995363" eaLnBrk="1" hangingPunct="1">
              <a:spcBef>
                <a:spcPct val="20000"/>
              </a:spcBef>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a:p>
            <a:pPr marL="342900" indent="-342900" defTabSz="995363" eaLnBrk="1" hangingPunct="1">
              <a:spcBef>
                <a:spcPct val="20000"/>
              </a:spcBef>
              <a:buFont typeface="Arial" pitchFamily="34" charset="0"/>
              <a:buChar char="•"/>
              <a:defRPr/>
            </a:pPr>
            <a:endParaRPr lang="en-US" sz="2000" b="1" dirty="0">
              <a:latin typeface="Arial" charset="0"/>
            </a:endParaRPr>
          </a:p>
        </p:txBody>
      </p:sp>
      <p:sp>
        <p:nvSpPr>
          <p:cNvPr id="52240" name="Textfeld 27"/>
          <p:cNvSpPr txBox="1">
            <a:spLocks noChangeArrowheads="1"/>
          </p:cNvSpPr>
          <p:nvPr/>
        </p:nvSpPr>
        <p:spPr bwMode="auto">
          <a:xfrm>
            <a:off x="282575" y="2189163"/>
            <a:ext cx="4751388" cy="48323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Courier New" pitchFamily="49" charset="0"/>
              </a:rPr>
              <a:t>P1: process (CLK) -- </a:t>
            </a:r>
            <a:r>
              <a:rPr lang="de-DE" altLang="de-DE" sz="1400" b="1">
                <a:solidFill>
                  <a:srgbClr val="FF0000"/>
                </a:solidFill>
                <a:latin typeface="Courier New" pitchFamily="49" charset="0"/>
              </a:rPr>
              <a:t>sync reset</a:t>
            </a:r>
            <a:endParaRPr lang="en-GB" altLang="de-DE" sz="1400" b="1">
              <a:solidFill>
                <a:srgbClr val="FF0000"/>
              </a:solidFill>
              <a:latin typeface="Courier New" pitchFamily="49" charset="0"/>
            </a:endParaRPr>
          </a:p>
          <a:p>
            <a:pPr algn="l"/>
            <a:r>
              <a:rPr lang="en-GB" altLang="de-DE" sz="1400" b="1">
                <a:latin typeface="Courier New" pitchFamily="49" charset="0"/>
              </a:rPr>
              <a:t>begin</a:t>
            </a:r>
          </a:p>
          <a:p>
            <a:pPr algn="l"/>
            <a:r>
              <a:rPr lang="en-GB" altLang="de-DE" sz="1400" b="1">
                <a:latin typeface="Courier New" pitchFamily="49" charset="0"/>
              </a:rPr>
              <a:t>   if (CLK'event and CLK = '1') then</a:t>
            </a:r>
          </a:p>
          <a:p>
            <a:pPr algn="l"/>
            <a:r>
              <a:rPr lang="en-GB" altLang="de-DE" sz="1400" b="1">
                <a:latin typeface="Courier New" pitchFamily="49" charset="0"/>
              </a:rPr>
              <a:t>      if (RST = '1') then</a:t>
            </a:r>
          </a:p>
          <a:p>
            <a:pPr algn="l"/>
            <a:r>
              <a:rPr lang="en-GB" altLang="de-DE" sz="1400" b="1">
                <a:latin typeface="Courier New" pitchFamily="49" charset="0"/>
              </a:rPr>
              <a:t>         Q &lt;= ‘0';</a:t>
            </a:r>
          </a:p>
          <a:p>
            <a:pPr algn="l"/>
            <a:r>
              <a:rPr lang="en-GB" altLang="de-DE" sz="1400" b="1">
                <a:latin typeface="Courier New" pitchFamily="49" charset="0"/>
              </a:rPr>
              <a:t>      else</a:t>
            </a:r>
          </a:p>
          <a:p>
            <a:pPr algn="l"/>
            <a:r>
              <a:rPr lang="en-GB" altLang="de-DE" sz="1400" b="1">
                <a:latin typeface="Courier New" pitchFamily="49" charset="0"/>
              </a:rPr>
              <a:t>         Q &lt;= (F or G or H) and</a:t>
            </a:r>
          </a:p>
          <a:p>
            <a:pPr algn="l"/>
            <a:r>
              <a:rPr lang="en-GB" altLang="de-DE" sz="1400" b="1">
                <a:latin typeface="Courier New" pitchFamily="49" charset="0"/>
              </a:rPr>
              <a:t>              (A or (B and C and D and E);</a:t>
            </a:r>
          </a:p>
          <a:p>
            <a:pPr algn="l"/>
            <a:r>
              <a:rPr lang="en-GB" altLang="de-DE" sz="1400" b="1">
                <a:latin typeface="Courier New" pitchFamily="49" charset="0"/>
              </a:rPr>
              <a:t>      end if;</a:t>
            </a:r>
          </a:p>
          <a:p>
            <a:pPr algn="l"/>
            <a:r>
              <a:rPr lang="en-GB" altLang="de-DE" sz="1400" b="1">
                <a:latin typeface="Courier New" pitchFamily="49" charset="0"/>
              </a:rPr>
              <a:t>end if;</a:t>
            </a:r>
          </a:p>
          <a:p>
            <a:pPr algn="l"/>
            <a:r>
              <a:rPr lang="en-GB" altLang="de-DE" sz="1400" b="1">
                <a:latin typeface="Courier New" pitchFamily="49" charset="0"/>
              </a:rPr>
              <a:t>end process P1;</a:t>
            </a:r>
          </a:p>
          <a:p>
            <a:pPr algn="l"/>
            <a:endParaRPr lang="en-GB" altLang="de-DE" sz="1400" b="1">
              <a:latin typeface="Courier New" pitchFamily="49" charset="0"/>
            </a:endParaRPr>
          </a:p>
          <a:p>
            <a:pPr algn="l"/>
            <a:r>
              <a:rPr lang="de-DE" altLang="de-DE" sz="1400" b="1">
                <a:latin typeface="Courier New" pitchFamily="49" charset="0"/>
              </a:rPr>
              <a:t>P2: process (CLK, RST) -- </a:t>
            </a:r>
            <a:r>
              <a:rPr lang="de-DE" altLang="de-DE" sz="1400" b="1">
                <a:solidFill>
                  <a:srgbClr val="FF0000"/>
                </a:solidFill>
                <a:latin typeface="Courier New" pitchFamily="49" charset="0"/>
              </a:rPr>
              <a:t>async reset</a:t>
            </a:r>
            <a:endParaRPr lang="en-GB" altLang="de-DE" sz="1400" b="1">
              <a:solidFill>
                <a:srgbClr val="FF0000"/>
              </a:solidFill>
              <a:latin typeface="Courier New" pitchFamily="49" charset="0"/>
            </a:endParaRPr>
          </a:p>
          <a:p>
            <a:pPr algn="l"/>
            <a:r>
              <a:rPr lang="en-GB" altLang="de-DE" sz="1400" b="1">
                <a:latin typeface="Courier New" pitchFamily="49" charset="0"/>
              </a:rPr>
              <a:t>begin</a:t>
            </a:r>
          </a:p>
          <a:p>
            <a:pPr algn="l"/>
            <a:r>
              <a:rPr lang="en-GB" altLang="de-DE" sz="1400" b="1">
                <a:latin typeface="Courier New" pitchFamily="49" charset="0"/>
              </a:rPr>
              <a:t>   if (RST = '1') then</a:t>
            </a:r>
          </a:p>
          <a:p>
            <a:pPr algn="l"/>
            <a:r>
              <a:rPr lang="en-GB" altLang="de-DE" sz="1400" b="1">
                <a:latin typeface="Courier New" pitchFamily="49" charset="0"/>
              </a:rPr>
              <a:t>      Q &lt;= '0';</a:t>
            </a:r>
          </a:p>
          <a:p>
            <a:pPr algn="l"/>
            <a:r>
              <a:rPr lang="en-GB" altLang="de-DE" sz="1400" b="1">
                <a:latin typeface="Courier New" pitchFamily="49" charset="0"/>
              </a:rPr>
              <a:t>   elsif (CLK'event and CLK = '1') then</a:t>
            </a:r>
          </a:p>
          <a:p>
            <a:pPr algn="l"/>
            <a:r>
              <a:rPr lang="en-GB" altLang="de-DE" sz="1400" b="1">
                <a:latin typeface="Courier New" pitchFamily="49" charset="0"/>
              </a:rPr>
              <a:t>      Q &lt;= (F or G or H) and</a:t>
            </a:r>
          </a:p>
          <a:p>
            <a:pPr algn="l"/>
            <a:r>
              <a:rPr lang="en-GB" altLang="de-DE" sz="1400" b="1">
                <a:latin typeface="Courier New" pitchFamily="49" charset="0"/>
              </a:rPr>
              <a:t>           (A or (B and C and D and E));</a:t>
            </a:r>
          </a:p>
          <a:p>
            <a:pPr algn="l"/>
            <a:r>
              <a:rPr lang="en-GB" altLang="de-DE" sz="1400" b="1">
                <a:latin typeface="Courier New" pitchFamily="49" charset="0"/>
              </a:rPr>
              <a:t>   end if;</a:t>
            </a:r>
          </a:p>
          <a:p>
            <a:pPr algn="l"/>
            <a:r>
              <a:rPr lang="en-GB" altLang="de-DE" sz="1400" b="1">
                <a:latin typeface="Courier New" pitchFamily="49" charset="0"/>
              </a:rPr>
              <a:t>end process P2;</a:t>
            </a:r>
          </a:p>
          <a:p>
            <a:pPr algn="l"/>
            <a:endParaRPr lang="en-GB" altLang="de-DE" sz="1400" b="1">
              <a:latin typeface="Courier New" pitchFamily="49" charset="0"/>
            </a:endParaRPr>
          </a:p>
        </p:txBody>
      </p:sp>
      <p:pic>
        <p:nvPicPr>
          <p:cNvPr id="3483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8513" y="4911725"/>
            <a:ext cx="3421062"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AutoShape 15"/>
          <p:cNvSpPr>
            <a:spLocks noChangeArrowheads="1"/>
          </p:cNvSpPr>
          <p:nvPr/>
        </p:nvSpPr>
        <p:spPr bwMode="auto">
          <a:xfrm>
            <a:off x="8439150" y="3467100"/>
            <a:ext cx="1257300" cy="280988"/>
          </a:xfrm>
          <a:prstGeom prst="wedgeRoundRectCallout">
            <a:avLst>
              <a:gd name="adj1" fmla="val -80352"/>
              <a:gd name="adj2" fmla="val -68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2 LUT4</a:t>
            </a:r>
            <a:endParaRPr lang="de-DE" altLang="de-DE" b="1">
              <a:latin typeface="Arial" pitchFamily="34" charset="0"/>
            </a:endParaRPr>
          </a:p>
        </p:txBody>
      </p:sp>
      <p:sp>
        <p:nvSpPr>
          <p:cNvPr id="31" name="AutoShape 15"/>
          <p:cNvSpPr>
            <a:spLocks noChangeArrowheads="1"/>
          </p:cNvSpPr>
          <p:nvPr/>
        </p:nvSpPr>
        <p:spPr bwMode="auto">
          <a:xfrm>
            <a:off x="7932738" y="6884988"/>
            <a:ext cx="1255712" cy="280987"/>
          </a:xfrm>
          <a:prstGeom prst="wedgeRoundRectCallout">
            <a:avLst>
              <a:gd name="adj1" fmla="val -85662"/>
              <a:gd name="adj2" fmla="val -23500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3 LUT4</a:t>
            </a:r>
            <a:endParaRPr lang="de-DE" altLang="de-DE" b="1">
              <a:latin typeface="Arial" pitchFamily="34" charset="0"/>
            </a:endParaRPr>
          </a:p>
        </p:txBody>
      </p:sp>
      <p:sp>
        <p:nvSpPr>
          <p:cNvPr id="32" name="Rectangle 1"/>
          <p:cNvSpPr>
            <a:spLocks noChangeArrowheads="1"/>
          </p:cNvSpPr>
          <p:nvPr/>
        </p:nvSpPr>
        <p:spPr bwMode="auto">
          <a:xfrm>
            <a:off x="282575" y="1704975"/>
            <a:ext cx="9648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Weiteres Beispiel: Synchrone Realisierung von </a:t>
            </a:r>
            <a:r>
              <a:rPr lang="de-DE" b="1" dirty="0">
                <a:solidFill>
                  <a:srgbClr val="C00000"/>
                </a:solidFill>
                <a:latin typeface="+mn-lt"/>
                <a:ea typeface="Times New Roman" pitchFamily="18" charset="0"/>
              </a:rPr>
              <a:t>(F</a:t>
            </a:r>
            <a:r>
              <a:rPr lang="de-DE" b="1" dirty="0">
                <a:solidFill>
                  <a:srgbClr val="C00000"/>
                </a:solidFill>
                <a:latin typeface="+mn-lt"/>
                <a:sym typeface="Symbol" pitchFamily="18" charset="2"/>
              </a:rPr>
              <a:t>GH)  (A  (BC DE))</a:t>
            </a:r>
            <a:r>
              <a:rPr lang="de-DE" b="1" dirty="0">
                <a:latin typeface="+mn-lt"/>
                <a:sym typeface="Symbol" pitchFamily="18" charset="2"/>
              </a:rPr>
              <a:t> mit 4-fach LUTs:</a:t>
            </a:r>
            <a:endParaRPr lang="de-DE" b="1" dirty="0">
              <a:latin typeface="+mn-lt"/>
              <a:ea typeface="Times New Roman" pitchFamily="18" charset="0"/>
            </a:endParaRPr>
          </a:p>
        </p:txBody>
      </p:sp>
      <p:sp>
        <p:nvSpPr>
          <p:cNvPr id="33" name="AutoShape 15"/>
          <p:cNvSpPr>
            <a:spLocks noChangeArrowheads="1"/>
          </p:cNvSpPr>
          <p:nvPr/>
        </p:nvSpPr>
        <p:spPr bwMode="auto">
          <a:xfrm>
            <a:off x="7072313" y="4213225"/>
            <a:ext cx="3240087" cy="1152525"/>
          </a:xfrm>
          <a:prstGeom prst="wedgeRoundRectCallout">
            <a:avLst>
              <a:gd name="adj1" fmla="val 10134"/>
              <a:gd name="adj2" fmla="val -2914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spcBef>
                <a:spcPct val="50000"/>
              </a:spcBef>
            </a:pPr>
            <a:r>
              <a:rPr lang="de-DE" altLang="de-DE" sz="1800" b="1">
                <a:latin typeface="Arial" pitchFamily="34" charset="0"/>
              </a:rPr>
              <a:t>Durch die Verwendung  synchroner Resets lassen sich LUT Ressourcen einsparen!</a:t>
            </a:r>
            <a:endParaRPr lang="de-DE" altLang="de-DE" b="1">
              <a:latin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linds(horizontal)">
                                      <p:cBhvr>
                                        <p:cTn id="11" dur="500"/>
                                        <p:tgtEl>
                                          <p:spTgt spid="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483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5F86F3A7-0B22-47FA-A958-78238883E6DB}" type="datetime1">
              <a:rPr lang="de-DE" altLang="en-US" sz="1000" smtClean="0">
                <a:latin typeface="Arial" pitchFamily="34" charset="0"/>
              </a:rPr>
              <a:pPr/>
              <a:t>15.01.2019</a:t>
            </a:fld>
            <a:endParaRPr lang="de-DE" altLang="en-US" sz="1000" smtClean="0">
              <a:latin typeface="Arial" pitchFamily="34" charset="0"/>
            </a:endParaRPr>
          </a:p>
        </p:txBody>
      </p:sp>
      <p:sp>
        <p:nvSpPr>
          <p:cNvPr id="53251"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3252"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7DB5A2B9-F26D-4C3A-9CC4-D365696F9E58}" type="slidenum">
              <a:rPr lang="en-US" altLang="en-US" sz="1200" b="0" smtClean="0">
                <a:solidFill>
                  <a:schemeClr val="tx2"/>
                </a:solidFill>
              </a:rPr>
              <a:pPr algn="r">
                <a:spcBef>
                  <a:spcPct val="0"/>
                </a:spcBef>
                <a:buFontTx/>
                <a:buNone/>
              </a:pPr>
              <a:t>46</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err="1" smtClean="0"/>
              <a:t>Reset</a:t>
            </a:r>
            <a:r>
              <a:rPr lang="de-DE" dirty="0" smtClean="0"/>
              <a:t> Empfehlung Für FPGAs</a:t>
            </a:r>
          </a:p>
        </p:txBody>
      </p:sp>
      <p:sp>
        <p:nvSpPr>
          <p:cNvPr id="5325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325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2" name="Rectangle 1"/>
          <p:cNvSpPr>
            <a:spLocks noChangeArrowheads="1"/>
          </p:cNvSpPr>
          <p:nvPr/>
        </p:nvSpPr>
        <p:spPr bwMode="auto">
          <a:xfrm>
            <a:off x="347663" y="1590675"/>
            <a:ext cx="96488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Wir fassen zusammen:</a:t>
            </a:r>
          </a:p>
          <a:p>
            <a:pPr marL="285750" indent="-285750" algn="l">
              <a:buFont typeface="Arial" pitchFamily="34" charset="0"/>
              <a:buChar char="•"/>
              <a:defRPr/>
            </a:pPr>
            <a:r>
              <a:rPr lang="de-DE" b="1" dirty="0">
                <a:latin typeface="+mn-lt"/>
                <a:ea typeface="Times New Roman" pitchFamily="18" charset="0"/>
              </a:rPr>
              <a:t>FPGA-Flipflops können wahlweise mit synchronem oder asynchronem </a:t>
            </a:r>
            <a:r>
              <a:rPr lang="de-DE" b="1" dirty="0" err="1">
                <a:latin typeface="+mn-lt"/>
                <a:ea typeface="Times New Roman" pitchFamily="18" charset="0"/>
              </a:rPr>
              <a:t>Reset</a:t>
            </a:r>
            <a:r>
              <a:rPr lang="de-DE" b="1" dirty="0">
                <a:latin typeface="+mn-lt"/>
                <a:ea typeface="Times New Roman" pitchFamily="18" charset="0"/>
              </a:rPr>
              <a:t> betrieben werden.</a:t>
            </a:r>
          </a:p>
          <a:p>
            <a:pPr marL="285750" indent="-285750" algn="l">
              <a:buFont typeface="Arial" pitchFamily="34" charset="0"/>
              <a:buChar char="•"/>
              <a:defRPr/>
            </a:pPr>
            <a:r>
              <a:rPr lang="de-DE" b="1" dirty="0">
                <a:latin typeface="+mn-lt"/>
                <a:ea typeface="Times New Roman" pitchFamily="18" charset="0"/>
              </a:rPr>
              <a:t>Wenn synchrone </a:t>
            </a:r>
            <a:r>
              <a:rPr lang="de-DE" b="1" dirty="0" err="1">
                <a:latin typeface="+mn-lt"/>
                <a:ea typeface="Times New Roman" pitchFamily="18" charset="0"/>
              </a:rPr>
              <a:t>Resets</a:t>
            </a:r>
            <a:r>
              <a:rPr lang="de-DE" b="1" dirty="0">
                <a:latin typeface="+mn-lt"/>
                <a:ea typeface="Times New Roman" pitchFamily="18" charset="0"/>
              </a:rPr>
              <a:t> verwendet werden, so kann der vorhandene synchrone Setz- bzw. Rücksetzeingang evtl. als Ersatz für Logik LUTs genutzt werden.</a:t>
            </a:r>
          </a:p>
          <a:p>
            <a:pPr marL="285750" indent="-285750" algn="l">
              <a:buFont typeface="Arial" pitchFamily="34" charset="0"/>
              <a:buChar char="•"/>
              <a:defRPr/>
            </a:pPr>
            <a:r>
              <a:rPr lang="de-DE" b="1" dirty="0">
                <a:latin typeface="+mn-lt"/>
                <a:ea typeface="Times New Roman" pitchFamily="18" charset="0"/>
              </a:rPr>
              <a:t>Synchrone und explizite Pin-</a:t>
            </a:r>
            <a:r>
              <a:rPr lang="de-DE" b="1" dirty="0" err="1">
                <a:latin typeface="+mn-lt"/>
                <a:ea typeface="Times New Roman" pitchFamily="18" charset="0"/>
              </a:rPr>
              <a:t>Resets</a:t>
            </a:r>
            <a:r>
              <a:rPr lang="de-DE" b="1" dirty="0">
                <a:latin typeface="+mn-lt"/>
                <a:ea typeface="Times New Roman" pitchFamily="18" charset="0"/>
              </a:rPr>
              <a:t> benötigen Standard-Verdrahtungsressourcen, die evtl. knapp sein können.</a:t>
            </a:r>
          </a:p>
          <a:p>
            <a:pPr marL="285750" indent="-285750" algn="l">
              <a:buFont typeface="Arial" pitchFamily="34" charset="0"/>
              <a:buChar char="•"/>
              <a:defRPr/>
            </a:pPr>
            <a:r>
              <a:rPr lang="de-DE" b="1" dirty="0">
                <a:latin typeface="+mn-lt"/>
                <a:ea typeface="Times New Roman" pitchFamily="18" charset="0"/>
              </a:rPr>
              <a:t>Der Power-ON </a:t>
            </a:r>
            <a:r>
              <a:rPr lang="de-DE" b="1" dirty="0" err="1">
                <a:latin typeface="+mn-lt"/>
                <a:ea typeface="Times New Roman" pitchFamily="18" charset="0"/>
              </a:rPr>
              <a:t>Reset</a:t>
            </a:r>
            <a:r>
              <a:rPr lang="de-DE" b="1" dirty="0">
                <a:latin typeface="+mn-lt"/>
                <a:ea typeface="Times New Roman" pitchFamily="18" charset="0"/>
              </a:rPr>
              <a:t> benötigt keine besonderen Verdrahtungsressourcen sondern das GSR-Netzwerk.</a:t>
            </a:r>
          </a:p>
          <a:p>
            <a:pPr marL="285750" indent="-285750" algn="l">
              <a:buFont typeface="Arial" pitchFamily="34" charset="0"/>
              <a:buChar char="•"/>
              <a:defRPr/>
            </a:pPr>
            <a:r>
              <a:rPr lang="de-DE" b="1" dirty="0">
                <a:latin typeface="+mn-lt"/>
                <a:ea typeface="Times New Roman" pitchFamily="18" charset="0"/>
              </a:rPr>
              <a:t>Das Löschen asynchroner </a:t>
            </a:r>
            <a:r>
              <a:rPr lang="de-DE" b="1" dirty="0" err="1">
                <a:latin typeface="+mn-lt"/>
                <a:ea typeface="Times New Roman" pitchFamily="18" charset="0"/>
              </a:rPr>
              <a:t>Resets</a:t>
            </a:r>
            <a:r>
              <a:rPr lang="de-DE" b="1" dirty="0">
                <a:latin typeface="+mn-lt"/>
                <a:ea typeface="Times New Roman" pitchFamily="18" charset="0"/>
              </a:rPr>
              <a:t> kann metastabile Zustände der DFFs zur Folge haben </a:t>
            </a:r>
          </a:p>
          <a:p>
            <a:pPr algn="l">
              <a:defRPr/>
            </a:pPr>
            <a:r>
              <a:rPr lang="de-DE" b="1" dirty="0">
                <a:latin typeface="+mn-lt"/>
                <a:ea typeface="Times New Roman" pitchFamily="18" charset="0"/>
              </a:rPr>
              <a:t> </a:t>
            </a:r>
          </a:p>
        </p:txBody>
      </p:sp>
      <p:sp>
        <p:nvSpPr>
          <p:cNvPr id="5325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3258"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325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3260"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326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8" name="Rectangle 1"/>
          <p:cNvSpPr>
            <a:spLocks noChangeArrowheads="1"/>
          </p:cNvSpPr>
          <p:nvPr/>
        </p:nvSpPr>
        <p:spPr bwMode="auto">
          <a:xfrm>
            <a:off x="404813" y="4391025"/>
            <a:ext cx="9351962" cy="1323975"/>
          </a:xfrm>
          <a:prstGeom prst="rect">
            <a:avLst/>
          </a:prstGeom>
          <a:solidFill>
            <a:srgbClr val="FFFF00"/>
          </a:solidFill>
          <a:ln>
            <a:noFill/>
          </a:ln>
          <a:effectLst/>
        </p:spPr>
        <p:txBody>
          <a:bodyPr anchor="ctr">
            <a:spAutoFit/>
          </a:bodyPr>
          <a:lstStyle/>
          <a:p>
            <a:pPr algn="l">
              <a:defRPr/>
            </a:pPr>
            <a:r>
              <a:rPr lang="de-DE" b="1" dirty="0" err="1">
                <a:latin typeface="+mn-lt"/>
                <a:ea typeface="Times New Roman" pitchFamily="18" charset="0"/>
              </a:rPr>
              <a:t>Xilinx</a:t>
            </a:r>
            <a:r>
              <a:rPr lang="de-DE" b="1" dirty="0">
                <a:latin typeface="+mn-lt"/>
                <a:ea typeface="Times New Roman" pitchFamily="18" charset="0"/>
              </a:rPr>
              <a:t> Empfehlung:</a:t>
            </a:r>
          </a:p>
          <a:p>
            <a:pPr marL="285750" indent="-285750" algn="l">
              <a:buFont typeface="Arial" pitchFamily="34" charset="0"/>
              <a:buChar char="•"/>
              <a:defRPr/>
            </a:pPr>
            <a:r>
              <a:rPr lang="de-DE" b="1" dirty="0">
                <a:latin typeface="+mn-lt"/>
                <a:ea typeface="Times New Roman" pitchFamily="18" charset="0"/>
              </a:rPr>
              <a:t>Wenn ein DFF nur beim Einschalten zurückgesetzt werden muss </a:t>
            </a:r>
            <a:r>
              <a:rPr lang="de-DE" b="1" dirty="0">
                <a:latin typeface="+mn-lt"/>
                <a:ea typeface="Times New Roman" pitchFamily="18" charset="0"/>
                <a:sym typeface="Symbol"/>
              </a:rPr>
              <a:t> verwende den Power-ON </a:t>
            </a:r>
            <a:r>
              <a:rPr lang="de-DE" b="1" dirty="0" err="1">
                <a:latin typeface="+mn-lt"/>
                <a:ea typeface="Times New Roman" pitchFamily="18" charset="0"/>
                <a:sym typeface="Symbol"/>
              </a:rPr>
              <a:t>Reset</a:t>
            </a:r>
            <a:r>
              <a:rPr lang="de-DE" b="1" dirty="0">
                <a:latin typeface="+mn-lt"/>
                <a:ea typeface="Times New Roman" pitchFamily="18" charset="0"/>
                <a:sym typeface="Symbol"/>
              </a:rPr>
              <a:t>.</a:t>
            </a:r>
          </a:p>
          <a:p>
            <a:pPr marL="285750" indent="-285750" algn="l">
              <a:buFont typeface="Arial" pitchFamily="34" charset="0"/>
              <a:buChar char="•"/>
              <a:defRPr/>
            </a:pPr>
            <a:r>
              <a:rPr lang="de-DE" b="1" dirty="0">
                <a:latin typeface="+mn-lt"/>
                <a:ea typeface="Times New Roman" pitchFamily="18" charset="0"/>
              </a:rPr>
              <a:t>Wenn ausreichend Verdrahtungsressourcen zur Verfügung stehen und ein Pin-</a:t>
            </a:r>
            <a:r>
              <a:rPr lang="de-DE" b="1" dirty="0" err="1">
                <a:latin typeface="+mn-lt"/>
                <a:ea typeface="Times New Roman" pitchFamily="18" charset="0"/>
              </a:rPr>
              <a:t>Reset</a:t>
            </a:r>
            <a:r>
              <a:rPr lang="de-DE" b="1" dirty="0">
                <a:latin typeface="+mn-lt"/>
                <a:ea typeface="Times New Roman" pitchFamily="18" charset="0"/>
              </a:rPr>
              <a:t> erforderlich ist </a:t>
            </a:r>
            <a:r>
              <a:rPr lang="de-DE" b="1" dirty="0">
                <a:ea typeface="Times New Roman" pitchFamily="18" charset="0"/>
                <a:sym typeface="Symbol"/>
              </a:rPr>
              <a:t>  </a:t>
            </a:r>
            <a:r>
              <a:rPr lang="de-DE" b="1" dirty="0">
                <a:latin typeface="+mn-lt"/>
                <a:ea typeface="Times New Roman" pitchFamily="18" charset="0"/>
                <a:sym typeface="Symbol"/>
              </a:rPr>
              <a:t>Synchronisiere den </a:t>
            </a:r>
            <a:r>
              <a:rPr lang="de-DE" b="1" dirty="0" err="1">
                <a:latin typeface="+mn-lt"/>
                <a:ea typeface="Times New Roman" pitchFamily="18" charset="0"/>
                <a:sym typeface="Symbol"/>
              </a:rPr>
              <a:t>Reset</a:t>
            </a:r>
            <a:r>
              <a:rPr lang="de-DE" b="1" dirty="0">
                <a:latin typeface="+mn-lt"/>
                <a:ea typeface="Times New Roman" pitchFamily="18" charset="0"/>
                <a:sym typeface="Symbol"/>
              </a:rPr>
              <a:t> und verwende dahinter nur synchrone </a:t>
            </a:r>
            <a:r>
              <a:rPr lang="de-DE" b="1" dirty="0" err="1">
                <a:latin typeface="+mn-lt"/>
                <a:ea typeface="Times New Roman" pitchFamily="18" charset="0"/>
                <a:sym typeface="Symbol"/>
              </a:rPr>
              <a:t>Resets</a:t>
            </a:r>
            <a:r>
              <a:rPr lang="de-DE" b="1" dirty="0">
                <a:latin typeface="+mn-lt"/>
                <a:ea typeface="Times New Roman" pitchFamily="18" charset="0"/>
              </a:rPr>
              <a:t>.</a:t>
            </a:r>
          </a:p>
        </p:txBody>
      </p:sp>
      <p:sp>
        <p:nvSpPr>
          <p:cNvPr id="5326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0" name="AutoShape 5"/>
          <p:cNvSpPr>
            <a:spLocks noChangeArrowheads="1"/>
          </p:cNvSpPr>
          <p:nvPr/>
        </p:nvSpPr>
        <p:spPr bwMode="auto">
          <a:xfrm>
            <a:off x="2895600" y="6229350"/>
            <a:ext cx="5256213" cy="865188"/>
          </a:xfrm>
          <a:prstGeom prst="wedgeRoundRectCallout">
            <a:avLst>
              <a:gd name="adj1" fmla="val -47986"/>
              <a:gd name="adj2" fmla="val -2268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Beachte: diese Empfehlung gilt nicht für ASIC-Hardware. Hier kosten synchrone Resets zusätzliche Transistoren. Es ist im Einzelfall abzuwägen welche Lösung günstiger ist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linds(horizontal)">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AEA2B252-949D-4277-9EA2-952D8D081077}" type="datetime1">
              <a:rPr lang="de-DE" altLang="en-US" sz="1000" smtClean="0">
                <a:latin typeface="Arial" pitchFamily="34" charset="0"/>
              </a:rPr>
              <a:pPr/>
              <a:t>15.01.2019</a:t>
            </a:fld>
            <a:endParaRPr lang="de-DE" altLang="en-US" sz="1000" smtClean="0">
              <a:latin typeface="Arial" pitchFamily="34" charset="0"/>
            </a:endParaRPr>
          </a:p>
        </p:txBody>
      </p:sp>
      <p:sp>
        <p:nvSpPr>
          <p:cNvPr id="54275"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4276"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724914A4-322C-4AFA-A8C3-8735015BA9D2}" type="slidenum">
              <a:rPr lang="en-US" altLang="en-US" sz="1200" b="0" smtClean="0">
                <a:solidFill>
                  <a:schemeClr val="tx2"/>
                </a:solidFill>
              </a:rPr>
              <a:pPr algn="r">
                <a:spcBef>
                  <a:spcPct val="0"/>
                </a:spcBef>
                <a:buFontTx/>
                <a:buNone/>
              </a:pPr>
              <a:t>47</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Der Vier-Phasen Handshake</a:t>
            </a:r>
          </a:p>
        </p:txBody>
      </p:sp>
      <p:sp>
        <p:nvSpPr>
          <p:cNvPr id="5427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7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2" name="Rectangle 1"/>
          <p:cNvSpPr>
            <a:spLocks noChangeArrowheads="1"/>
          </p:cNvSpPr>
          <p:nvPr/>
        </p:nvSpPr>
        <p:spPr bwMode="auto">
          <a:xfrm>
            <a:off x="404813" y="1622425"/>
            <a:ext cx="964882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ea typeface="Times New Roman" pitchFamily="18" charset="0"/>
              </a:rPr>
              <a:t>Der Austausch von Daten zwischen unabhängig voneinander operierenden digitalen Teilsystemen erfordert eine Datenflusssteuerung, die sicher stellt, dass keine Daten verloren gehen. Hierfür geeignet ist der Vier-Phasen Handshake mit den Steuersignalen REQ(</a:t>
            </a:r>
            <a:r>
              <a:rPr lang="de-DE" b="1" dirty="0" err="1">
                <a:latin typeface="+mn-lt"/>
                <a:ea typeface="Times New Roman" pitchFamily="18" charset="0"/>
              </a:rPr>
              <a:t>uest</a:t>
            </a:r>
            <a:r>
              <a:rPr lang="de-DE" b="1" dirty="0">
                <a:latin typeface="+mn-lt"/>
                <a:ea typeface="Times New Roman" pitchFamily="18" charset="0"/>
              </a:rPr>
              <a:t>) und ACK(</a:t>
            </a:r>
            <a:r>
              <a:rPr lang="de-DE" b="1" dirty="0" err="1">
                <a:latin typeface="+mn-lt"/>
                <a:ea typeface="Times New Roman" pitchFamily="18" charset="0"/>
              </a:rPr>
              <a:t>nowledge</a:t>
            </a:r>
            <a:r>
              <a:rPr lang="de-DE" b="1" dirty="0">
                <a:latin typeface="+mn-lt"/>
                <a:ea typeface="Times New Roman" pitchFamily="18" charset="0"/>
              </a:rPr>
              <a:t>).</a:t>
            </a:r>
          </a:p>
          <a:p>
            <a:pPr algn="l">
              <a:defRPr/>
            </a:pPr>
            <a:endParaRPr lang="de-DE" b="1" dirty="0">
              <a:latin typeface="+mn-lt"/>
              <a:ea typeface="Times New Roman" pitchFamily="18" charset="0"/>
            </a:endParaRPr>
          </a:p>
        </p:txBody>
      </p:sp>
      <p:sp>
        <p:nvSpPr>
          <p:cNvPr id="5428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82"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8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84"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8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8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428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54288" name="Objekt 2"/>
          <p:cNvGraphicFramePr>
            <a:graphicFrameLocks noChangeAspect="1"/>
          </p:cNvGraphicFramePr>
          <p:nvPr/>
        </p:nvGraphicFramePr>
        <p:xfrm>
          <a:off x="1455738" y="5365750"/>
          <a:ext cx="6977062" cy="1898650"/>
        </p:xfrm>
        <a:graphic>
          <a:graphicData uri="http://schemas.openxmlformats.org/presentationml/2006/ole">
            <mc:AlternateContent xmlns:mc="http://schemas.openxmlformats.org/markup-compatibility/2006">
              <mc:Choice xmlns:v="urn:schemas-microsoft-com:vml" Requires="v">
                <p:oleObj spid="_x0000_s54373" name="Visio" r:id="rId4" imgW="5309463" imgH="1450980" progId="Visio.Drawing.11">
                  <p:embed/>
                </p:oleObj>
              </mc:Choice>
              <mc:Fallback>
                <p:oleObj name="Visio" r:id="rId4" imgW="5309463" imgH="1450980" progId="Visio.Drawing.11">
                  <p:embed/>
                  <p:pic>
                    <p:nvPicPr>
                      <p:cNvPr id="0" name="Objek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5738" y="5365750"/>
                        <a:ext cx="6977062"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1"/>
          <p:cNvSpPr>
            <a:spLocks noChangeArrowheads="1"/>
          </p:cNvSpPr>
          <p:nvPr/>
        </p:nvSpPr>
        <p:spPr bwMode="auto">
          <a:xfrm>
            <a:off x="684213" y="2413000"/>
            <a:ext cx="927417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b="1" dirty="0">
                <a:latin typeface="+mn-lt"/>
              </a:rPr>
              <a:t>Beschreibung der 4 Phasen:</a:t>
            </a:r>
          </a:p>
          <a:p>
            <a:pPr algn="l">
              <a:defRPr/>
            </a:pPr>
            <a:r>
              <a:rPr lang="de-DE" dirty="0">
                <a:latin typeface="+mn-lt"/>
              </a:rPr>
              <a:t>Wenn der Sender Daten übertragen möchte, so setzt er das REQ-Signal.</a:t>
            </a:r>
          </a:p>
          <a:p>
            <a:pPr algn="l">
              <a:defRPr/>
            </a:pPr>
            <a:endParaRPr lang="de-DE" dirty="0">
              <a:latin typeface="+mn-lt"/>
            </a:endParaRPr>
          </a:p>
          <a:p>
            <a:pPr algn="l">
              <a:defRPr/>
            </a:pPr>
            <a:r>
              <a:rPr lang="de-DE" dirty="0">
                <a:latin typeface="+mn-lt"/>
              </a:rPr>
              <a:t>Der Empfänger liest das REQ-Signal und setzt, sofern er zum Datenempfang bereit ist, das ACK-Signal. Nach Empfang des ACK-Signals kann der Sender nun während REQ </a:t>
            </a:r>
            <a:r>
              <a:rPr lang="de-DE" dirty="0">
                <a:latin typeface="+mn-lt"/>
                <a:sym typeface="Symbol"/>
              </a:rPr>
              <a:t></a:t>
            </a:r>
            <a:r>
              <a:rPr lang="de-DE" dirty="0">
                <a:latin typeface="+mn-lt"/>
              </a:rPr>
              <a:t> ACK = 1 seine Daten übermitteln.</a:t>
            </a:r>
          </a:p>
          <a:p>
            <a:pPr algn="l">
              <a:defRPr/>
            </a:pPr>
            <a:endParaRPr lang="de-DE" dirty="0">
              <a:latin typeface="+mn-lt"/>
            </a:endParaRPr>
          </a:p>
          <a:p>
            <a:pPr algn="l">
              <a:defRPr/>
            </a:pPr>
            <a:r>
              <a:rPr lang="de-DE" dirty="0">
                <a:latin typeface="+mn-lt"/>
              </a:rPr>
              <a:t>Nach Übertragung aller Daten nimmt der Sender das REQ-Signal zurück.</a:t>
            </a:r>
          </a:p>
          <a:p>
            <a:pPr algn="l">
              <a:defRPr/>
            </a:pPr>
            <a:endParaRPr lang="de-DE" dirty="0">
              <a:latin typeface="+mn-lt"/>
            </a:endParaRPr>
          </a:p>
          <a:p>
            <a:pPr algn="l">
              <a:defRPr/>
            </a:pPr>
            <a:r>
              <a:rPr lang="de-DE" dirty="0">
                <a:latin typeface="+mn-lt"/>
              </a:rPr>
              <a:t>Der Empfänger quittiert diese Rücknahme, indem er seinerseits das ACK-Signal löscht. Der Sender ist nun für eine neue Datenübertragung bereit.</a:t>
            </a:r>
            <a:endParaRPr lang="de-DE" b="1" dirty="0">
              <a:latin typeface="+mn-lt"/>
              <a:ea typeface="Times New Roman" pitchFamily="18" charset="0"/>
            </a:endParaRPr>
          </a:p>
        </p:txBody>
      </p:sp>
      <p:sp>
        <p:nvSpPr>
          <p:cNvPr id="54290"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54291" name="Objekt 9"/>
          <p:cNvGraphicFramePr>
            <a:graphicFrameLocks noChangeAspect="1"/>
          </p:cNvGraphicFramePr>
          <p:nvPr/>
        </p:nvGraphicFramePr>
        <p:xfrm>
          <a:off x="452438" y="2709863"/>
          <a:ext cx="228600" cy="228600"/>
        </p:xfrm>
        <a:graphic>
          <a:graphicData uri="http://schemas.openxmlformats.org/presentationml/2006/ole">
            <mc:AlternateContent xmlns:mc="http://schemas.openxmlformats.org/markup-compatibility/2006">
              <mc:Choice xmlns:v="urn:schemas-microsoft-com:vml" Requires="v">
                <p:oleObj spid="_x0000_s54374" name="Visio" r:id="rId6" imgW="226847" imgH="226979" progId="Visio.Drawing.11">
                  <p:embed/>
                </p:oleObj>
              </mc:Choice>
              <mc:Fallback>
                <p:oleObj name="Visio" r:id="rId6" imgW="226847" imgH="226979" progId="Visio.Drawing.11">
                  <p:embed/>
                  <p:pic>
                    <p:nvPicPr>
                      <p:cNvPr id="0" name="Objek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38" y="2709863"/>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2"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54293" name="Objekt 11"/>
          <p:cNvGraphicFramePr>
            <a:graphicFrameLocks noChangeAspect="1"/>
          </p:cNvGraphicFramePr>
          <p:nvPr/>
        </p:nvGraphicFramePr>
        <p:xfrm>
          <a:off x="455613" y="3214688"/>
          <a:ext cx="228600" cy="228600"/>
        </p:xfrm>
        <a:graphic>
          <a:graphicData uri="http://schemas.openxmlformats.org/presentationml/2006/ole">
            <mc:AlternateContent xmlns:mc="http://schemas.openxmlformats.org/markup-compatibility/2006">
              <mc:Choice xmlns:v="urn:schemas-microsoft-com:vml" Requires="v">
                <p:oleObj spid="_x0000_s54375" name="Visio" r:id="rId8" imgW="226847" imgH="226979" progId="Visio.Drawing.11">
                  <p:embed/>
                </p:oleObj>
              </mc:Choice>
              <mc:Fallback>
                <p:oleObj name="Visio" r:id="rId8" imgW="226847" imgH="226979" progId="Visio.Drawing.11">
                  <p:embed/>
                  <p:pic>
                    <p:nvPicPr>
                      <p:cNvPr id="0" name="Objek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613" y="3214688"/>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4"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54295" name="Objekt 13"/>
          <p:cNvGraphicFramePr>
            <a:graphicFrameLocks noChangeAspect="1"/>
          </p:cNvGraphicFramePr>
          <p:nvPr/>
        </p:nvGraphicFramePr>
        <p:xfrm>
          <a:off x="455613" y="4222750"/>
          <a:ext cx="228600" cy="228600"/>
        </p:xfrm>
        <a:graphic>
          <a:graphicData uri="http://schemas.openxmlformats.org/presentationml/2006/ole">
            <mc:AlternateContent xmlns:mc="http://schemas.openxmlformats.org/markup-compatibility/2006">
              <mc:Choice xmlns:v="urn:schemas-microsoft-com:vml" Requires="v">
                <p:oleObj spid="_x0000_s54376" name="Visio" r:id="rId10" imgW="226847" imgH="226979" progId="Visio.Drawing.11">
                  <p:embed/>
                </p:oleObj>
              </mc:Choice>
              <mc:Fallback>
                <p:oleObj name="Visio" r:id="rId10" imgW="226847" imgH="226979" progId="Visio.Drawing.11">
                  <p:embed/>
                  <p:pic>
                    <p:nvPicPr>
                      <p:cNvPr id="0" name="Objek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613" y="42227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6"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54297" name="Objekt 15"/>
          <p:cNvGraphicFramePr>
            <a:graphicFrameLocks noChangeAspect="1"/>
          </p:cNvGraphicFramePr>
          <p:nvPr/>
        </p:nvGraphicFramePr>
        <p:xfrm>
          <a:off x="447675" y="4714875"/>
          <a:ext cx="228600" cy="228600"/>
        </p:xfrm>
        <a:graphic>
          <a:graphicData uri="http://schemas.openxmlformats.org/presentationml/2006/ole">
            <mc:AlternateContent xmlns:mc="http://schemas.openxmlformats.org/markup-compatibility/2006">
              <mc:Choice xmlns:v="urn:schemas-microsoft-com:vml" Requires="v">
                <p:oleObj spid="_x0000_s54377" name="Visio" r:id="rId12" imgW="226847" imgH="226979" progId="Visio.Drawing.11">
                  <p:embed/>
                </p:oleObj>
              </mc:Choice>
              <mc:Fallback>
                <p:oleObj name="Visio" r:id="rId12" imgW="226847" imgH="226979" progId="Visio.Drawing.11">
                  <p:embed/>
                  <p:pic>
                    <p:nvPicPr>
                      <p:cNvPr id="0" name="Objek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7675" y="471487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657B841F-8242-44C4-9261-9D1B050A0D32}" type="datetime1">
              <a:rPr lang="de-DE" altLang="en-US" sz="1000" smtClean="0">
                <a:latin typeface="Arial" pitchFamily="34" charset="0"/>
              </a:rPr>
              <a:pPr/>
              <a:t>15.01.2019</a:t>
            </a:fld>
            <a:endParaRPr lang="de-DE" altLang="en-US" sz="1000" smtClean="0">
              <a:latin typeface="Arial" pitchFamily="34" charset="0"/>
            </a:endParaRPr>
          </a:p>
        </p:txBody>
      </p:sp>
      <p:sp>
        <p:nvSpPr>
          <p:cNvPr id="5529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530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2278DC79-39C2-449C-B037-4C738FD48131}" type="slidenum">
              <a:rPr lang="en-US" altLang="en-US" sz="1200" b="0" smtClean="0">
                <a:solidFill>
                  <a:schemeClr val="tx2"/>
                </a:solidFill>
              </a:rPr>
              <a:pPr algn="r">
                <a:spcBef>
                  <a:spcPct val="0"/>
                </a:spcBef>
                <a:buFontTx/>
                <a:buNone/>
              </a:pPr>
              <a:t>48</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err="1" smtClean="0"/>
              <a:t>Sync</a:t>
            </a:r>
            <a:r>
              <a:rPr lang="de-DE" dirty="0" smtClean="0"/>
              <a:t>. Datenübertragung mit 4-Phasen Handshake</a:t>
            </a:r>
          </a:p>
        </p:txBody>
      </p:sp>
      <p:sp>
        <p:nvSpPr>
          <p:cNvPr id="5530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0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2" name="Rectangle 1"/>
          <p:cNvSpPr>
            <a:spLocks noChangeArrowheads="1"/>
          </p:cNvSpPr>
          <p:nvPr/>
        </p:nvSpPr>
        <p:spPr bwMode="auto">
          <a:xfrm>
            <a:off x="447675" y="1685925"/>
            <a:ext cx="964882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In dem VHDL-Modell soll auf einer Busleitung eine Folge von Pseudozufallsdaten vom Sender zum Empfänger übertragen werden.</a:t>
            </a:r>
          </a:p>
          <a:p>
            <a:pPr marL="285750" indent="-285750" algn="l">
              <a:buFont typeface="Arial" pitchFamily="34" charset="0"/>
              <a:buChar char="•"/>
              <a:defRPr/>
            </a:pPr>
            <a:r>
              <a:rPr lang="de-DE" dirty="0">
                <a:latin typeface="+mn-lt"/>
                <a:ea typeface="Times New Roman" pitchFamily="18" charset="0"/>
              </a:rPr>
              <a:t>Realisierung beider </a:t>
            </a:r>
            <a:r>
              <a:rPr lang="de-DE" dirty="0" err="1">
                <a:latin typeface="+mn-lt"/>
                <a:ea typeface="Times New Roman" pitchFamily="18" charset="0"/>
              </a:rPr>
              <a:t>entities</a:t>
            </a:r>
            <a:endParaRPr lang="de-DE" dirty="0">
              <a:latin typeface="+mn-lt"/>
              <a:ea typeface="Times New Roman" pitchFamily="18" charset="0"/>
            </a:endParaRPr>
          </a:p>
          <a:p>
            <a:pPr marL="285750" indent="-285750" algn="l">
              <a:buFont typeface="Arial" pitchFamily="34" charset="0"/>
              <a:buChar char="•"/>
              <a:defRPr/>
            </a:pPr>
            <a:r>
              <a:rPr lang="de-DE" dirty="0">
                <a:latin typeface="+mn-lt"/>
                <a:ea typeface="Times New Roman" pitchFamily="18" charset="0"/>
              </a:rPr>
              <a:t>Die Datenübertragung einer einzelnen Pseudozufallszahl wird durch ein externes Signal </a:t>
            </a:r>
            <a:r>
              <a:rPr lang="de-DE" dirty="0">
                <a:solidFill>
                  <a:srgbClr val="C00000"/>
                </a:solidFill>
                <a:latin typeface="+mn-lt"/>
                <a:ea typeface="Times New Roman" pitchFamily="18" charset="0"/>
              </a:rPr>
              <a:t>START</a:t>
            </a:r>
            <a:r>
              <a:rPr lang="de-DE" dirty="0">
                <a:latin typeface="+mn-lt"/>
                <a:ea typeface="Times New Roman" pitchFamily="18" charset="0"/>
              </a:rPr>
              <a:t> der </a:t>
            </a:r>
            <a:r>
              <a:rPr lang="de-DE" dirty="0" err="1">
                <a:latin typeface="+mn-lt"/>
                <a:ea typeface="Times New Roman" pitchFamily="18" charset="0"/>
              </a:rPr>
              <a:t>Testbench</a:t>
            </a:r>
            <a:r>
              <a:rPr lang="de-DE" dirty="0">
                <a:latin typeface="+mn-lt"/>
                <a:ea typeface="Times New Roman" pitchFamily="18" charset="0"/>
              </a:rPr>
              <a:t> initiiert</a:t>
            </a:r>
          </a:p>
        </p:txBody>
      </p:sp>
      <p:sp>
        <p:nvSpPr>
          <p:cNvPr id="5530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06"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0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08"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0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2"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3"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4"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5"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5316" name="Textfeld 37"/>
          <p:cNvSpPr txBox="1">
            <a:spLocks noChangeArrowheads="1"/>
          </p:cNvSpPr>
          <p:nvPr/>
        </p:nvSpPr>
        <p:spPr bwMode="auto">
          <a:xfrm>
            <a:off x="3522663" y="3060700"/>
            <a:ext cx="6573837" cy="41560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200" b="1" dirty="0">
                <a:latin typeface="Courier New" pitchFamily="49" charset="0"/>
              </a:rPr>
              <a:t>-- Verhaltensmodell von Sender und Empfänger beim 4-Phasen Handshake</a:t>
            </a:r>
          </a:p>
          <a:p>
            <a:pPr algn="l"/>
            <a:r>
              <a:rPr lang="en-US" altLang="de-DE" sz="1200" b="1" dirty="0">
                <a:latin typeface="Courier New" pitchFamily="49" charset="0"/>
              </a:rPr>
              <a:t>library </a:t>
            </a:r>
            <a:r>
              <a:rPr lang="en-US" altLang="de-DE" sz="1200" b="1" dirty="0" err="1">
                <a:latin typeface="Courier New" pitchFamily="49" charset="0"/>
              </a:rPr>
              <a:t>ieee</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use ieee.std_logic_1164.all;</a:t>
            </a:r>
            <a:endParaRPr lang="de-DE" altLang="de-DE" sz="1200" b="1" dirty="0">
              <a:latin typeface="Courier New" pitchFamily="49" charset="0"/>
            </a:endParaRPr>
          </a:p>
          <a:p>
            <a:pPr algn="l"/>
            <a:r>
              <a:rPr lang="en-US" altLang="de-DE" sz="1200" b="1" dirty="0">
                <a:latin typeface="Courier New" pitchFamily="49" charset="0"/>
              </a:rPr>
              <a:t>use </a:t>
            </a:r>
            <a:r>
              <a:rPr lang="en-US" altLang="de-DE" sz="1200" b="1" dirty="0" err="1">
                <a:latin typeface="Courier New" pitchFamily="49" charset="0"/>
              </a:rPr>
              <a:t>ieee.numeric_std.all</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entity SENDER is</a:t>
            </a:r>
            <a:endParaRPr lang="de-DE" altLang="de-DE" sz="1200" b="1" dirty="0">
              <a:latin typeface="Courier New" pitchFamily="49" charset="0"/>
            </a:endParaRPr>
          </a:p>
          <a:p>
            <a:pPr algn="l"/>
            <a:r>
              <a:rPr lang="en-US" altLang="de-DE" sz="1200" b="1" dirty="0">
                <a:latin typeface="Courier New" pitchFamily="49" charset="0"/>
              </a:rPr>
              <a:t>  port (CLK, START: in bit;</a:t>
            </a:r>
            <a:endParaRPr lang="de-DE" altLang="de-DE" sz="1200" b="1" dirty="0">
              <a:latin typeface="Courier New" pitchFamily="49" charset="0"/>
            </a:endParaRPr>
          </a:p>
          <a:p>
            <a:pPr algn="l"/>
            <a:r>
              <a:rPr lang="en-US" altLang="de-DE" sz="1200" b="1" dirty="0">
                <a:latin typeface="Courier New" pitchFamily="49" charset="0"/>
              </a:rPr>
              <a:t>        ACK: in bit;</a:t>
            </a:r>
            <a:endParaRPr lang="de-DE" altLang="de-DE" sz="1200" b="1" dirty="0">
              <a:latin typeface="Courier New" pitchFamily="49" charset="0"/>
            </a:endParaRPr>
          </a:p>
          <a:p>
            <a:pPr algn="l"/>
            <a:r>
              <a:rPr lang="en-US" altLang="de-DE" sz="1200" b="1" dirty="0">
                <a:latin typeface="Courier New" pitchFamily="49" charset="0"/>
              </a:rPr>
              <a:t>        REQ: out bit;</a:t>
            </a:r>
            <a:endParaRPr lang="de-DE" altLang="de-DE" sz="1200" b="1" dirty="0">
              <a:latin typeface="Courier New" pitchFamily="49" charset="0"/>
            </a:endParaRPr>
          </a:p>
          <a:p>
            <a:pPr algn="l"/>
            <a:r>
              <a:rPr lang="en-US" altLang="de-DE" sz="1200" b="1" dirty="0">
                <a:latin typeface="Courier New" pitchFamily="49" charset="0"/>
              </a:rPr>
              <a:t>        BUS_DATA: out unsigned(3 </a:t>
            </a:r>
            <a:r>
              <a:rPr lang="en-US" altLang="de-DE" sz="1200" b="1" dirty="0" err="1">
                <a:latin typeface="Courier New" pitchFamily="49" charset="0"/>
              </a:rPr>
              <a:t>downto</a:t>
            </a:r>
            <a:r>
              <a:rPr lang="en-US" altLang="de-DE" sz="1200" b="1" dirty="0">
                <a:latin typeface="Courier New" pitchFamily="49" charset="0"/>
              </a:rPr>
              <a:t> 0)</a:t>
            </a:r>
            <a:endParaRPr lang="de-DE" altLang="de-DE" sz="1200" b="1" dirty="0">
              <a:latin typeface="Courier New" pitchFamily="49" charset="0"/>
            </a:endParaRPr>
          </a:p>
          <a:p>
            <a:pPr algn="l"/>
            <a:r>
              <a:rPr lang="en-US" altLang="de-DE" sz="1200" b="1" dirty="0">
                <a:latin typeface="Courier New" pitchFamily="49" charset="0"/>
              </a:rPr>
              <a:t>  ); </a:t>
            </a:r>
            <a:endParaRPr lang="de-DE" altLang="de-DE" sz="1200" b="1" dirty="0">
              <a:latin typeface="Courier New" pitchFamily="49" charset="0"/>
            </a:endParaRPr>
          </a:p>
          <a:p>
            <a:pPr algn="l"/>
            <a:r>
              <a:rPr lang="en-US" altLang="de-DE" sz="1200" b="1" dirty="0">
                <a:latin typeface="Courier New" pitchFamily="49" charset="0"/>
              </a:rPr>
              <a:t>end SENDER;</a:t>
            </a:r>
          </a:p>
          <a:p>
            <a:pPr algn="l"/>
            <a:endParaRPr lang="en-US" altLang="de-DE" sz="1200" b="1" dirty="0">
              <a:latin typeface="Courier New" pitchFamily="49" charset="0"/>
            </a:endParaRPr>
          </a:p>
          <a:p>
            <a:pPr algn="l"/>
            <a:r>
              <a:rPr lang="en-US" altLang="de-DE" sz="1200" b="1" dirty="0">
                <a:latin typeface="Courier New" pitchFamily="49" charset="0"/>
              </a:rPr>
              <a:t>library </a:t>
            </a:r>
            <a:r>
              <a:rPr lang="en-US" altLang="de-DE" sz="1200" b="1" dirty="0" err="1">
                <a:latin typeface="Courier New" pitchFamily="49" charset="0"/>
              </a:rPr>
              <a:t>ieee</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use ieee.std_logic_1164.all;</a:t>
            </a:r>
            <a:endParaRPr lang="de-DE" altLang="de-DE" sz="1200" b="1" dirty="0">
              <a:latin typeface="Courier New" pitchFamily="49" charset="0"/>
            </a:endParaRPr>
          </a:p>
          <a:p>
            <a:pPr algn="l"/>
            <a:r>
              <a:rPr lang="en-US" altLang="de-DE" sz="1200" b="1" dirty="0">
                <a:latin typeface="Courier New" pitchFamily="49" charset="0"/>
              </a:rPr>
              <a:t>use </a:t>
            </a:r>
            <a:r>
              <a:rPr lang="en-US" altLang="de-DE" sz="1200" b="1" dirty="0" err="1">
                <a:latin typeface="Courier New" pitchFamily="49" charset="0"/>
              </a:rPr>
              <a:t>ieee.numeric_std.all</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entity EMPFAENGER is</a:t>
            </a:r>
            <a:endParaRPr lang="de-DE" altLang="de-DE" sz="1200" b="1" dirty="0">
              <a:latin typeface="Courier New" pitchFamily="49" charset="0"/>
            </a:endParaRPr>
          </a:p>
          <a:p>
            <a:pPr algn="l"/>
            <a:r>
              <a:rPr lang="en-US" altLang="de-DE" sz="1200" b="1" dirty="0">
                <a:latin typeface="Courier New" pitchFamily="49" charset="0"/>
              </a:rPr>
              <a:t>  port (CLK, REQ : in bit;</a:t>
            </a:r>
            <a:endParaRPr lang="de-DE" altLang="de-DE" sz="1200" b="1" dirty="0">
              <a:latin typeface="Courier New" pitchFamily="49" charset="0"/>
            </a:endParaRPr>
          </a:p>
          <a:p>
            <a:pPr algn="l"/>
            <a:r>
              <a:rPr lang="en-US" altLang="de-DE" sz="1200" b="1" dirty="0">
                <a:latin typeface="Courier New" pitchFamily="49" charset="0"/>
              </a:rPr>
              <a:t>        BUS_DATA: in unsigned(3 </a:t>
            </a:r>
            <a:r>
              <a:rPr lang="en-US" altLang="de-DE" sz="1200" b="1" dirty="0" err="1">
                <a:latin typeface="Courier New" pitchFamily="49" charset="0"/>
              </a:rPr>
              <a:t>downto</a:t>
            </a:r>
            <a:r>
              <a:rPr lang="en-US" altLang="de-DE" sz="1200" b="1" dirty="0">
                <a:latin typeface="Courier New" pitchFamily="49" charset="0"/>
              </a:rPr>
              <a:t> 0);</a:t>
            </a:r>
            <a:endParaRPr lang="de-DE" altLang="de-DE" sz="1200" b="1" dirty="0">
              <a:latin typeface="Courier New" pitchFamily="49" charset="0"/>
            </a:endParaRPr>
          </a:p>
          <a:p>
            <a:pPr algn="l"/>
            <a:r>
              <a:rPr lang="en-US" altLang="de-DE" sz="1200" b="1" dirty="0">
                <a:latin typeface="Courier New" pitchFamily="49" charset="0"/>
              </a:rPr>
              <a:t>        ACK: out bit</a:t>
            </a:r>
            <a:endParaRPr lang="de-DE" altLang="de-DE" sz="1200" b="1" dirty="0">
              <a:latin typeface="Courier New" pitchFamily="49" charset="0"/>
            </a:endParaRPr>
          </a:p>
          <a:p>
            <a:pPr algn="l"/>
            <a:r>
              <a:rPr lang="en-US" altLang="de-DE" sz="1200" b="1" dirty="0">
                <a:latin typeface="Courier New" pitchFamily="49" charset="0"/>
              </a:rPr>
              <a:t>  ); </a:t>
            </a:r>
            <a:endParaRPr lang="de-DE" altLang="de-DE" sz="1200" b="1" dirty="0">
              <a:latin typeface="Courier New" pitchFamily="49" charset="0"/>
            </a:endParaRPr>
          </a:p>
          <a:p>
            <a:pPr algn="l"/>
            <a:r>
              <a:rPr lang="en-US" altLang="de-DE" sz="1200" b="1" dirty="0">
                <a:latin typeface="Courier New" pitchFamily="49" charset="0"/>
              </a:rPr>
              <a:t>end EMPFAENGER;</a:t>
            </a:r>
            <a:endParaRPr lang="de-DE" altLang="de-DE" sz="1200" b="1" dirty="0">
              <a:latin typeface="Courier New" pitchFamily="49" charset="0"/>
            </a:endParaRPr>
          </a:p>
        </p:txBody>
      </p:sp>
      <p:pic>
        <p:nvPicPr>
          <p:cNvPr id="553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4383088"/>
            <a:ext cx="306863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318" name="Gruppieren 4"/>
          <p:cNvGrpSpPr>
            <a:grpSpLocks/>
          </p:cNvGrpSpPr>
          <p:nvPr/>
        </p:nvGrpSpPr>
        <p:grpSpPr bwMode="auto">
          <a:xfrm>
            <a:off x="277813" y="3521075"/>
            <a:ext cx="936625" cy="862013"/>
            <a:chOff x="277813" y="3521353"/>
            <a:chExt cx="936104" cy="861735"/>
          </a:xfrm>
        </p:grpSpPr>
        <p:cxnSp>
          <p:nvCxnSpPr>
            <p:cNvPr id="55319" name="Gerade Verbindung mit Pfeil 2"/>
            <p:cNvCxnSpPr>
              <a:cxnSpLocks noChangeShapeType="1"/>
            </p:cNvCxnSpPr>
            <p:nvPr/>
          </p:nvCxnSpPr>
          <p:spPr bwMode="auto">
            <a:xfrm>
              <a:off x="735013" y="3853433"/>
              <a:ext cx="0" cy="529655"/>
            </a:xfrm>
            <a:prstGeom prst="straightConnector1">
              <a:avLst/>
            </a:prstGeom>
            <a:noFill/>
            <a:ln w="254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feld 3"/>
            <p:cNvSpPr txBox="1"/>
            <p:nvPr/>
          </p:nvSpPr>
          <p:spPr>
            <a:xfrm>
              <a:off x="277813" y="3521353"/>
              <a:ext cx="936104" cy="338029"/>
            </a:xfrm>
            <a:prstGeom prst="rect">
              <a:avLst/>
            </a:prstGeom>
            <a:noFill/>
          </p:spPr>
          <p:txBody>
            <a:bodyPr>
              <a:spAutoFit/>
            </a:bodyPr>
            <a:lstStyle/>
            <a:p>
              <a:pPr>
                <a:defRPr/>
              </a:pPr>
              <a:r>
                <a:rPr lang="de-DE" dirty="0">
                  <a:solidFill>
                    <a:srgbClr val="C00000"/>
                  </a:solidFill>
                  <a:latin typeface="+mn-lt"/>
                </a:rPr>
                <a:t>START</a:t>
              </a:r>
            </a:p>
          </p:txBody>
        </p:sp>
      </p:grpSp>
      <p:sp>
        <p:nvSpPr>
          <p:cNvPr id="2" name="Rectangle 1"/>
          <p:cNvSpPr/>
          <p:nvPr/>
        </p:nvSpPr>
        <p:spPr bwMode="auto">
          <a:xfrm>
            <a:off x="3522663" y="5365601"/>
            <a:ext cx="6573837" cy="72008"/>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Times New Roman" pitchFamily="18" charset="0"/>
            </a:endParaRPr>
          </a:p>
        </p:txBody>
      </p:sp>
      <p:cxnSp>
        <p:nvCxnSpPr>
          <p:cNvPr id="5" name="Straight Connector 4"/>
          <p:cNvCxnSpPr/>
          <p:nvPr/>
        </p:nvCxnSpPr>
        <p:spPr bwMode="auto">
          <a:xfrm>
            <a:off x="277813" y="6445721"/>
            <a:ext cx="261744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flipV="1">
            <a:off x="735267" y="5894389"/>
            <a:ext cx="0" cy="551332"/>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V="1">
            <a:off x="2900418" y="5894388"/>
            <a:ext cx="0" cy="551332"/>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Isosceles Triangle 7"/>
          <p:cNvSpPr/>
          <p:nvPr/>
        </p:nvSpPr>
        <p:spPr bwMode="auto">
          <a:xfrm>
            <a:off x="692185" y="5797649"/>
            <a:ext cx="83120" cy="96739"/>
          </a:xfrm>
          <a:prstGeom prst="triangl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Times New Roman" pitchFamily="18" charset="0"/>
            </a:endParaRPr>
          </a:p>
        </p:txBody>
      </p:sp>
      <p:sp>
        <p:nvSpPr>
          <p:cNvPr id="33" name="Isosceles Triangle 32"/>
          <p:cNvSpPr/>
          <p:nvPr/>
        </p:nvSpPr>
        <p:spPr bwMode="auto">
          <a:xfrm>
            <a:off x="2853693" y="5797648"/>
            <a:ext cx="83120" cy="96739"/>
          </a:xfrm>
          <a:prstGeom prst="triangl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umsplatzhalter 3"/>
          <p:cNvSpPr>
            <a:spLocks noGrp="1"/>
          </p:cNvSpPr>
          <p:nvPr>
            <p:ph type="dt" sz="quarter" idx="10"/>
          </p:nvPr>
        </p:nvSpPr>
        <p:spPr/>
        <p:txBody>
          <a:bodyPr/>
          <a:lstStyle/>
          <a:p>
            <a:pPr defTabSz="995363">
              <a:defRPr/>
            </a:pPr>
            <a:fld id="{445E8168-D06E-4753-997F-CEB1BBDEC4BF}" type="datetime1">
              <a:rPr lang="de-DE">
                <a:latin typeface="+mn-lt"/>
              </a:rPr>
              <a:pPr defTabSz="995363">
                <a:defRPr/>
              </a:pPr>
              <a:t>15.01.2019</a:t>
            </a:fld>
            <a:endParaRPr lang="de-DE">
              <a:latin typeface="+mn-lt"/>
            </a:endParaRPr>
          </a:p>
        </p:txBody>
      </p:sp>
      <p:sp>
        <p:nvSpPr>
          <p:cNvPr id="8"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9" name="Foliennummernplatzhalter 5"/>
          <p:cNvSpPr>
            <a:spLocks noGrp="1"/>
          </p:cNvSpPr>
          <p:nvPr>
            <p:ph type="sldNum" sz="quarter" idx="12"/>
          </p:nvPr>
        </p:nvSpPr>
        <p:spPr/>
        <p:txBody>
          <a:bodyPr/>
          <a:lstStyle/>
          <a:p>
            <a:pPr defTabSz="995363">
              <a:defRPr/>
            </a:pPr>
            <a:fld id="{3B29B0BE-6B35-43E3-BFAF-52B96579FBB1}" type="slidenum">
              <a:rPr lang="en-US">
                <a:latin typeface="+mn-lt"/>
              </a:rPr>
              <a:pPr defTabSz="995363">
                <a:defRPr/>
              </a:pPr>
              <a:t>4</a:t>
            </a:fld>
            <a:endParaRPr lang="de-DE">
              <a:latin typeface="Times New Roman" pitchFamily="18" charset="0"/>
            </a:endParaRPr>
          </a:p>
        </p:txBody>
      </p:sp>
      <p:sp>
        <p:nvSpPr>
          <p:cNvPr id="294914" name="Rectangle 2"/>
          <p:cNvSpPr>
            <a:spLocks noGrp="1" noChangeArrowheads="1"/>
          </p:cNvSpPr>
          <p:nvPr>
            <p:ph type="title"/>
          </p:nvPr>
        </p:nvSpPr>
        <p:spPr>
          <a:xfrm>
            <a:off x="227013" y="252413"/>
            <a:ext cx="10212387" cy="622300"/>
          </a:xfrm>
        </p:spPr>
        <p:txBody>
          <a:bodyPr/>
          <a:lstStyle/>
          <a:p>
            <a:pPr eaLnBrk="1" hangingPunct="1">
              <a:defRPr/>
            </a:pPr>
            <a:r>
              <a:rPr lang="de-DE" smtClean="0"/>
              <a:t>Serien-Parallel-Umsetzer</a:t>
            </a:r>
          </a:p>
        </p:txBody>
      </p:sp>
      <p:sp>
        <p:nvSpPr>
          <p:cNvPr id="10246" name="Text Box 4"/>
          <p:cNvSpPr txBox="1">
            <a:spLocks noChangeArrowheads="1"/>
          </p:cNvSpPr>
          <p:nvPr/>
        </p:nvSpPr>
        <p:spPr bwMode="auto">
          <a:xfrm>
            <a:off x="663575" y="1765300"/>
            <a:ext cx="9721850" cy="641350"/>
          </a:xfrm>
          <a:prstGeom prst="rect">
            <a:avLst/>
          </a:prstGeom>
          <a:solidFill>
            <a:srgbClr val="FFFF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pPr>
            <a:r>
              <a:rPr lang="de-DE" altLang="de-DE" sz="1800" b="1">
                <a:latin typeface="Arial" pitchFamily="34" charset="0"/>
              </a:rPr>
              <a:t>Ein Serien-Parallel-Umsetzer hat die Aufgabe, die auf einer einzelnen Datenleitung </a:t>
            </a:r>
            <a:br>
              <a:rPr lang="de-DE" altLang="de-DE" sz="1800" b="1">
                <a:latin typeface="Arial" pitchFamily="34" charset="0"/>
              </a:rPr>
            </a:br>
            <a:r>
              <a:rPr lang="de-DE" altLang="de-DE" sz="1800" b="1">
                <a:latin typeface="Arial" pitchFamily="34" charset="0"/>
              </a:rPr>
              <a:t>seriell eintreffenden Datenbits in N-Bit-Datenworte umzusetzen.</a:t>
            </a:r>
          </a:p>
        </p:txBody>
      </p:sp>
      <p:sp>
        <p:nvSpPr>
          <p:cNvPr id="10247" name="Rectangle 7"/>
          <p:cNvSpPr>
            <a:spLocks noChangeArrowheads="1"/>
          </p:cNvSpPr>
          <p:nvPr/>
        </p:nvSpPr>
        <p:spPr bwMode="auto">
          <a:xfrm>
            <a:off x="0" y="2900363"/>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10248" name="Object 6"/>
          <p:cNvGraphicFramePr>
            <a:graphicFrameLocks noChangeAspect="1"/>
          </p:cNvGraphicFramePr>
          <p:nvPr/>
        </p:nvGraphicFramePr>
        <p:xfrm>
          <a:off x="1239838" y="4141788"/>
          <a:ext cx="8423275" cy="3122612"/>
        </p:xfrm>
        <a:graphic>
          <a:graphicData uri="http://schemas.openxmlformats.org/presentationml/2006/ole">
            <mc:AlternateContent xmlns:mc="http://schemas.openxmlformats.org/markup-compatibility/2006">
              <mc:Choice xmlns:v="urn:schemas-microsoft-com:vml" Requires="v">
                <p:oleObj spid="_x0000_s10265" name="Visio" r:id="rId3" imgW="9510522" imgH="3518886" progId="Visio.Drawing.11">
                  <p:embed/>
                </p:oleObj>
              </mc:Choice>
              <mc:Fallback>
                <p:oleObj name="Visio" r:id="rId3" imgW="9510522" imgH="3518886"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838" y="4141788"/>
                        <a:ext cx="8423275"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9" name="Text Box 8"/>
          <p:cNvSpPr txBox="1">
            <a:spLocks noChangeArrowheads="1"/>
          </p:cNvSpPr>
          <p:nvPr/>
        </p:nvSpPr>
        <p:spPr bwMode="auto">
          <a:xfrm>
            <a:off x="663575" y="2486025"/>
            <a:ext cx="972185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buFontTx/>
              <a:buChar char="•"/>
            </a:pPr>
            <a:r>
              <a:rPr lang="de-DE" altLang="de-DE" b="1">
                <a:latin typeface="Arial" pitchFamily="34" charset="0"/>
              </a:rPr>
              <a:t> </a:t>
            </a:r>
            <a:r>
              <a:rPr lang="de-DE" altLang="de-DE" sz="1800" b="1">
                <a:latin typeface="Arial" pitchFamily="34" charset="0"/>
              </a:rPr>
              <a:t>Zwei Gruppen von Flipflops:</a:t>
            </a:r>
          </a:p>
          <a:p>
            <a:pPr lvl="1" algn="l">
              <a:buFontTx/>
              <a:buChar char="•"/>
            </a:pPr>
            <a:r>
              <a:rPr lang="de-DE" altLang="de-DE" b="1">
                <a:latin typeface="Arial" pitchFamily="34" charset="0"/>
              </a:rPr>
              <a:t> N-Flipflops (INTREG(N-1) …, INTREG(0)), die als Schieberegister beschaltet sind.</a:t>
            </a:r>
          </a:p>
          <a:p>
            <a:pPr lvl="1" algn="l">
              <a:buFontTx/>
              <a:buChar char="•"/>
            </a:pPr>
            <a:r>
              <a:rPr lang="de-DE" altLang="de-DE" b="1">
                <a:latin typeface="Arial" pitchFamily="34" charset="0"/>
              </a:rPr>
              <a:t> N-Flipflops (REG(N-1) … REG(0)), die als paralleles Auffangregister (engl. buffer register) geschaltet sind.</a:t>
            </a:r>
          </a:p>
          <a:p>
            <a:pPr algn="l">
              <a:buFontTx/>
              <a:buChar char="•"/>
            </a:pPr>
            <a:r>
              <a:rPr lang="de-DE" altLang="de-DE" b="1">
                <a:latin typeface="Arial" pitchFamily="34" charset="0"/>
              </a:rPr>
              <a:t> </a:t>
            </a:r>
            <a:r>
              <a:rPr lang="de-DE" altLang="de-DE" sz="1800" b="1">
                <a:latin typeface="Arial" pitchFamily="34" charset="0"/>
              </a:rPr>
              <a:t>Mit dem Steuersignal X wird eingestellt, ob geschoben oder im Auffangregister gespeichert wird.</a:t>
            </a:r>
            <a:r>
              <a:rPr lang="de-DE" altLang="de-DE" b="1">
                <a:latin typeface="Arial" pitchFamily="34" charset="0"/>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81286BA3-C115-450E-869F-DE33F68A348D}" type="datetime1">
              <a:rPr lang="de-DE" altLang="en-US" sz="1000" smtClean="0">
                <a:latin typeface="Arial" pitchFamily="34" charset="0"/>
              </a:rPr>
              <a:pPr/>
              <a:t>15.01.2019</a:t>
            </a:fld>
            <a:endParaRPr lang="de-DE" altLang="en-US" sz="1000" smtClean="0">
              <a:latin typeface="Arial" pitchFamily="34" charset="0"/>
            </a:endParaRPr>
          </a:p>
        </p:txBody>
      </p:sp>
      <p:sp>
        <p:nvSpPr>
          <p:cNvPr id="5632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632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74DCD502-B91F-4FB8-AAF9-EC7FCA1474BB}" type="slidenum">
              <a:rPr lang="en-US" altLang="en-US" sz="1200" b="0" smtClean="0">
                <a:solidFill>
                  <a:schemeClr val="tx2"/>
                </a:solidFill>
              </a:rPr>
              <a:pPr algn="r">
                <a:spcBef>
                  <a:spcPct val="0"/>
                </a:spcBef>
                <a:buFontTx/>
                <a:buNone/>
              </a:pPr>
              <a:t>49</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Architektur des Senders</a:t>
            </a:r>
          </a:p>
        </p:txBody>
      </p:sp>
      <p:sp>
        <p:nvSpPr>
          <p:cNvPr id="5632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2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2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29"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1"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5"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6"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7"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8"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6339" name="Textfeld 37"/>
          <p:cNvSpPr txBox="1">
            <a:spLocks noChangeArrowheads="1"/>
          </p:cNvSpPr>
          <p:nvPr/>
        </p:nvSpPr>
        <p:spPr bwMode="auto">
          <a:xfrm>
            <a:off x="374650" y="1909763"/>
            <a:ext cx="7346950" cy="4800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architecture VERHALTEN of SENDER is</a:t>
            </a:r>
            <a:endParaRPr lang="de-DE" altLang="de-DE" sz="1200" b="1">
              <a:latin typeface="Courier New" pitchFamily="49" charset="0"/>
            </a:endParaRPr>
          </a:p>
          <a:p>
            <a:pPr algn="l"/>
            <a:r>
              <a:rPr lang="en-US" altLang="de-DE" sz="1200" b="1">
                <a:latin typeface="Courier New" pitchFamily="49" charset="0"/>
              </a:rPr>
              <a:t>signal DATA: unsigned(3 downto 0) := x"D"; -- Start einer Pseudozufallsfolge</a:t>
            </a:r>
            <a:endParaRPr lang="de-DE" altLang="de-DE" sz="1200" b="1">
              <a:latin typeface="Courier New" pitchFamily="49" charset="0"/>
            </a:endParaRPr>
          </a:p>
          <a:p>
            <a:pPr algn="l"/>
            <a:r>
              <a:rPr lang="en-US" altLang="de-DE" sz="1200" b="1">
                <a:latin typeface="Courier New" pitchFamily="49" charset="0"/>
              </a:rPr>
              <a:t>signal REQ_int: bit;</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REQ_int &lt;= START;</a:t>
            </a:r>
            <a:endParaRPr lang="de-DE" altLang="de-DE" sz="1200" b="1">
              <a:latin typeface="Courier New" pitchFamily="49" charset="0"/>
            </a:endParaRPr>
          </a:p>
          <a:p>
            <a:pPr algn="l"/>
            <a:r>
              <a:rPr lang="de-DE" altLang="de-DE" sz="1200" b="1">
                <a:latin typeface="Courier New" pitchFamily="49" charset="0"/>
              </a:rPr>
              <a:t>REQ &lt;= REQ_int;</a:t>
            </a:r>
          </a:p>
          <a:p>
            <a:pPr algn="l"/>
            <a:r>
              <a:rPr lang="de-DE" altLang="de-DE" sz="1200" b="1">
                <a:latin typeface="Courier New" pitchFamily="49" charset="0"/>
              </a:rPr>
              <a:t> </a:t>
            </a:r>
          </a:p>
          <a:p>
            <a:pPr algn="l"/>
            <a:r>
              <a:rPr lang="de-DE" altLang="de-DE" sz="1200" b="1">
                <a:latin typeface="Courier New" pitchFamily="49" charset="0"/>
              </a:rPr>
              <a:t>DATA_P: process(CLK) -- Erzeugung der Daten mit LFSR</a:t>
            </a: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CLK='1' and CLK'event then</a:t>
            </a:r>
            <a:endParaRPr lang="de-DE" altLang="de-DE" sz="1200" b="1">
              <a:latin typeface="Courier New" pitchFamily="49" charset="0"/>
            </a:endParaRPr>
          </a:p>
          <a:p>
            <a:pPr algn="l"/>
            <a:r>
              <a:rPr lang="en-US" altLang="de-DE" sz="1200" b="1">
                <a:latin typeface="Courier New" pitchFamily="49" charset="0"/>
              </a:rPr>
              <a:t>      if (REQ_int = '1' and ACK = '1') then</a:t>
            </a:r>
            <a:endParaRPr lang="de-DE" altLang="de-DE" sz="1200" b="1">
              <a:latin typeface="Courier New" pitchFamily="49" charset="0"/>
            </a:endParaRPr>
          </a:p>
          <a:p>
            <a:pPr algn="l"/>
            <a:r>
              <a:rPr lang="en-US" altLang="de-DE" sz="1200" b="1">
                <a:latin typeface="Courier New" pitchFamily="49" charset="0"/>
              </a:rPr>
              <a:t>         DATA &lt;= DATA(2 downto 0) &amp; (DATA(3) xor DATA(2))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DATA_P;</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DATASEND_P: process(REQ_int, ACK, DATA) -- Handshake</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BUS_DATA &lt;= (others=&gt;'Z');</a:t>
            </a:r>
            <a:endParaRPr lang="de-DE" altLang="de-DE" sz="1200" b="1">
              <a:latin typeface="Courier New" pitchFamily="49" charset="0"/>
            </a:endParaRPr>
          </a:p>
          <a:p>
            <a:pPr algn="l"/>
            <a:r>
              <a:rPr lang="en-US" altLang="de-DE" sz="1200" b="1">
                <a:latin typeface="Courier New" pitchFamily="49" charset="0"/>
              </a:rPr>
              <a:t>   if (</a:t>
            </a:r>
            <a:r>
              <a:rPr lang="en-US" altLang="de-DE" sz="1200" b="1">
                <a:solidFill>
                  <a:srgbClr val="FF0000"/>
                </a:solidFill>
                <a:latin typeface="Courier New" pitchFamily="49" charset="0"/>
              </a:rPr>
              <a:t>REQ_int='1' and ACK='1'</a:t>
            </a:r>
            <a:r>
              <a:rPr lang="en-US" altLang="de-DE" sz="1200" b="1">
                <a:latin typeface="Courier New" pitchFamily="49" charset="0"/>
              </a:rPr>
              <a:t>) then</a:t>
            </a:r>
            <a:endParaRPr lang="de-DE" altLang="de-DE" sz="1200" b="1">
              <a:latin typeface="Courier New" pitchFamily="49" charset="0"/>
            </a:endParaRPr>
          </a:p>
          <a:p>
            <a:pPr algn="l"/>
            <a:r>
              <a:rPr lang="en-US" altLang="de-DE" sz="1200" b="1">
                <a:latin typeface="Courier New" pitchFamily="49" charset="0"/>
              </a:rPr>
              <a:t>    BUS_DATA &lt;= DATA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DATASEND_P;</a:t>
            </a:r>
            <a:endParaRPr lang="de-DE" altLang="de-DE" sz="1200" b="1">
              <a:latin typeface="Courier New" pitchFamily="49" charset="0"/>
            </a:endParaRPr>
          </a:p>
          <a:p>
            <a:pPr algn="l"/>
            <a:r>
              <a:rPr lang="en-US" altLang="de-DE" sz="1200" b="1">
                <a:latin typeface="Courier New" pitchFamily="49" charset="0"/>
              </a:rPr>
              <a:t>end VERHALTEN;</a:t>
            </a:r>
            <a:endParaRPr lang="de-DE" altLang="de-DE" sz="1200" b="1">
              <a:latin typeface="Courier New" pitchFamily="49" charset="0"/>
            </a:endParaRPr>
          </a:p>
          <a:p>
            <a:pPr algn="l"/>
            <a:endParaRPr lang="de-DE" altLang="de-DE" sz="1200" b="1">
              <a:latin typeface="Courier New" pitchFamily="49" charset="0"/>
            </a:endParaRPr>
          </a:p>
        </p:txBody>
      </p:sp>
      <p:sp>
        <p:nvSpPr>
          <p:cNvPr id="22" name="AutoShape 5"/>
          <p:cNvSpPr>
            <a:spLocks noChangeArrowheads="1"/>
          </p:cNvSpPr>
          <p:nvPr/>
        </p:nvSpPr>
        <p:spPr bwMode="auto">
          <a:xfrm>
            <a:off x="6351588" y="2989263"/>
            <a:ext cx="3852862" cy="647700"/>
          </a:xfrm>
          <a:prstGeom prst="wedgeRoundRectCallout">
            <a:avLst>
              <a:gd name="adj1" fmla="val -63750"/>
              <a:gd name="adj2" fmla="val 1448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Getakteter Prozess zur Erzeugung der 4-Bit Pseudozufallszahlen bei jedem Request</a:t>
            </a:r>
          </a:p>
        </p:txBody>
      </p:sp>
      <p:sp>
        <p:nvSpPr>
          <p:cNvPr id="23" name="AutoShape 5"/>
          <p:cNvSpPr>
            <a:spLocks noChangeArrowheads="1"/>
          </p:cNvSpPr>
          <p:nvPr/>
        </p:nvSpPr>
        <p:spPr bwMode="auto">
          <a:xfrm>
            <a:off x="5843588" y="4310063"/>
            <a:ext cx="3527425" cy="503237"/>
          </a:xfrm>
          <a:prstGeom prst="wedgeRoundRectCallout">
            <a:avLst>
              <a:gd name="adj1" fmla="val -109093"/>
              <a:gd name="adj2" fmla="val 6739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Kombinatorischer Handshake Prozess</a:t>
            </a:r>
          </a:p>
        </p:txBody>
      </p:sp>
      <p:sp>
        <p:nvSpPr>
          <p:cNvPr id="24" name="AutoShape 5"/>
          <p:cNvSpPr>
            <a:spLocks noChangeArrowheads="1"/>
          </p:cNvSpPr>
          <p:nvPr/>
        </p:nvSpPr>
        <p:spPr bwMode="auto">
          <a:xfrm>
            <a:off x="5843588" y="5726113"/>
            <a:ext cx="3527425" cy="647700"/>
          </a:xfrm>
          <a:prstGeom prst="wedgeRoundRectCallout">
            <a:avLst>
              <a:gd name="adj1" fmla="val -122588"/>
              <a:gd name="adj2" fmla="val -8756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Übertragungsbedingung: Die aktuelle Pseudozufallszahl wird auf den Bus gelegt.</a:t>
            </a:r>
          </a:p>
        </p:txBody>
      </p:sp>
      <p:sp>
        <p:nvSpPr>
          <p:cNvPr id="26" name="AutoShape 5"/>
          <p:cNvSpPr>
            <a:spLocks noChangeArrowheads="1"/>
          </p:cNvSpPr>
          <p:nvPr/>
        </p:nvSpPr>
        <p:spPr bwMode="auto">
          <a:xfrm>
            <a:off x="5843588" y="5005388"/>
            <a:ext cx="3527425" cy="504825"/>
          </a:xfrm>
          <a:prstGeom prst="wedgeRoundRectCallout">
            <a:avLst>
              <a:gd name="adj1" fmla="val -127718"/>
              <a:gd name="adj2" fmla="val 1825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andernfalls wird das Bussignal hochohmig</a:t>
            </a:r>
          </a:p>
        </p:txBody>
      </p:sp>
      <p:sp>
        <p:nvSpPr>
          <p:cNvPr id="40" name="AutoShape 5"/>
          <p:cNvSpPr>
            <a:spLocks noChangeArrowheads="1"/>
          </p:cNvSpPr>
          <p:nvPr/>
        </p:nvSpPr>
        <p:spPr bwMode="auto">
          <a:xfrm>
            <a:off x="4911725" y="2327275"/>
            <a:ext cx="4751388" cy="503238"/>
          </a:xfrm>
          <a:prstGeom prst="wedgeRoundRectCallout">
            <a:avLst>
              <a:gd name="adj1" fmla="val -109491"/>
              <a:gd name="adj2" fmla="val 3904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Das externe START Signal einer TB initiiert die Übertragung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422D847A-B4F3-47EE-A57B-6728F73CCF97}" type="datetime1">
              <a:rPr lang="de-DE" altLang="en-US" sz="1000" smtClean="0">
                <a:latin typeface="Arial" pitchFamily="34" charset="0"/>
              </a:rPr>
              <a:pPr/>
              <a:t>15.01.2019</a:t>
            </a:fld>
            <a:endParaRPr lang="de-DE" altLang="en-US" sz="1000" smtClean="0">
              <a:latin typeface="Arial" pitchFamily="34" charset="0"/>
            </a:endParaRPr>
          </a:p>
        </p:txBody>
      </p:sp>
      <p:sp>
        <p:nvSpPr>
          <p:cNvPr id="5734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734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19BEBAD6-2FF9-48F4-B36E-74C4A29E392B}" type="slidenum">
              <a:rPr lang="en-US" altLang="en-US" sz="1200" b="0" smtClean="0">
                <a:solidFill>
                  <a:schemeClr val="tx2"/>
                </a:solidFill>
              </a:rPr>
              <a:pPr algn="r">
                <a:spcBef>
                  <a:spcPct val="0"/>
                </a:spcBef>
                <a:buFontTx/>
                <a:buNone/>
              </a:pPr>
              <a:t>50</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Architektur des Empfängers</a:t>
            </a:r>
          </a:p>
        </p:txBody>
      </p:sp>
      <p:sp>
        <p:nvSpPr>
          <p:cNvPr id="5735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3"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5"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59"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60"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61"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62"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7363" name="Textfeld 37"/>
          <p:cNvSpPr txBox="1">
            <a:spLocks noChangeArrowheads="1"/>
          </p:cNvSpPr>
          <p:nvPr/>
        </p:nvSpPr>
        <p:spPr bwMode="auto">
          <a:xfrm>
            <a:off x="593725" y="2125663"/>
            <a:ext cx="5330825" cy="45243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architecture VERHALTEN of EMPFAENGER is</a:t>
            </a:r>
            <a:endParaRPr lang="de-DE" altLang="de-DE" sz="1200" b="1">
              <a:latin typeface="Courier New" pitchFamily="49" charset="0"/>
            </a:endParaRPr>
          </a:p>
          <a:p>
            <a:pPr algn="l"/>
            <a:r>
              <a:rPr lang="en-US" altLang="de-DE" sz="1200" b="1">
                <a:latin typeface="Courier New" pitchFamily="49" charset="0"/>
              </a:rPr>
              <a:t>signal DATA: unsigned(3 downto 0);</a:t>
            </a:r>
            <a:endParaRPr lang="de-DE" altLang="de-DE" sz="1200" b="1">
              <a:latin typeface="Courier New" pitchFamily="49" charset="0"/>
            </a:endParaRPr>
          </a:p>
          <a:p>
            <a:pPr algn="l"/>
            <a:r>
              <a:rPr lang="en-US" altLang="de-DE" sz="1200" b="1">
                <a:latin typeface="Courier New" pitchFamily="49" charset="0"/>
              </a:rPr>
              <a:t>signal ACK_int: bit;</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ACK &lt;= ACK_int;</a:t>
            </a:r>
            <a:endParaRPr lang="de-DE" altLang="de-DE" sz="1200" b="1">
              <a:latin typeface="Courier New" pitchFamily="49" charset="0"/>
            </a:endParaRPr>
          </a:p>
          <a:p>
            <a:pPr algn="l"/>
            <a:r>
              <a:rPr lang="en-US" altLang="de-DE" sz="1200" b="1">
                <a:latin typeface="Courier New" pitchFamily="49" charset="0"/>
              </a:rPr>
              <a:t>ACK_P: process(CLK) -- Handshake</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CLK='1' and CLK'event then</a:t>
            </a:r>
            <a:endParaRPr lang="de-DE" altLang="de-DE" sz="1200" b="1">
              <a:latin typeface="Courier New" pitchFamily="49" charset="0"/>
            </a:endParaRPr>
          </a:p>
          <a:p>
            <a:pPr algn="l"/>
            <a:r>
              <a:rPr lang="en-US" altLang="de-DE" sz="1200" b="1">
                <a:latin typeface="Courier New" pitchFamily="49" charset="0"/>
              </a:rPr>
              <a:t>      if REQ = '1' then ACK_int &lt;= '1' after 2 ns;</a:t>
            </a:r>
            <a:endParaRPr lang="de-DE" altLang="de-DE" sz="1200" b="1">
              <a:latin typeface="Courier New" pitchFamily="49" charset="0"/>
            </a:endParaRPr>
          </a:p>
          <a:p>
            <a:pPr algn="l"/>
            <a:r>
              <a:rPr lang="en-US" altLang="de-DE" sz="1200" b="1">
                <a:latin typeface="Courier New" pitchFamily="49" charset="0"/>
              </a:rPr>
              <a:t>      else ACK_int &lt;= '0'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ACK_P;</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de-DE" altLang="de-DE" sz="1200" b="1">
                <a:latin typeface="Courier New" pitchFamily="49" charset="0"/>
              </a:rPr>
              <a:t>DATAREC_P: process(CLK) -- Einlesen der Daten</a:t>
            </a: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CLK='1' and CLK'event then</a:t>
            </a:r>
            <a:endParaRPr lang="de-DE" altLang="de-DE" sz="1200" b="1">
              <a:latin typeface="Courier New" pitchFamily="49" charset="0"/>
            </a:endParaRPr>
          </a:p>
          <a:p>
            <a:pPr algn="l"/>
            <a:r>
              <a:rPr lang="en-US" altLang="de-DE" sz="1200" b="1">
                <a:latin typeface="Courier New" pitchFamily="49" charset="0"/>
              </a:rPr>
              <a:t>      if (</a:t>
            </a:r>
            <a:r>
              <a:rPr lang="en-US" altLang="de-DE" sz="1200" b="1">
                <a:solidFill>
                  <a:srgbClr val="FF0000"/>
                </a:solidFill>
                <a:latin typeface="Courier New" pitchFamily="49" charset="0"/>
              </a:rPr>
              <a:t>REQ='1' and ACK_int='1'</a:t>
            </a:r>
            <a:r>
              <a:rPr lang="en-US" altLang="de-DE" sz="1200" b="1">
                <a:latin typeface="Courier New" pitchFamily="49" charset="0"/>
              </a:rPr>
              <a:t>) then</a:t>
            </a:r>
            <a:endParaRPr lang="de-DE" altLang="de-DE" sz="1200" b="1">
              <a:latin typeface="Courier New" pitchFamily="49" charset="0"/>
            </a:endParaRPr>
          </a:p>
          <a:p>
            <a:pPr algn="l"/>
            <a:r>
              <a:rPr lang="en-US" altLang="de-DE" sz="1200" b="1">
                <a:latin typeface="Courier New" pitchFamily="49" charset="0"/>
              </a:rPr>
              <a:t>         DATA &lt;= BUS_DATA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DATAREC_P;</a:t>
            </a:r>
            <a:endParaRPr lang="de-DE" altLang="de-DE" sz="1200" b="1">
              <a:latin typeface="Courier New" pitchFamily="49" charset="0"/>
            </a:endParaRPr>
          </a:p>
          <a:p>
            <a:pPr algn="l"/>
            <a:r>
              <a:rPr lang="de-DE" altLang="de-DE" sz="1200" b="1">
                <a:latin typeface="Courier New" pitchFamily="49" charset="0"/>
              </a:rPr>
              <a:t>end VERHALTEN;</a:t>
            </a:r>
          </a:p>
        </p:txBody>
      </p:sp>
      <p:sp>
        <p:nvSpPr>
          <p:cNvPr id="21" name="AutoShape 5"/>
          <p:cNvSpPr>
            <a:spLocks noChangeArrowheads="1"/>
          </p:cNvSpPr>
          <p:nvPr/>
        </p:nvSpPr>
        <p:spPr bwMode="auto">
          <a:xfrm>
            <a:off x="5995988" y="2989263"/>
            <a:ext cx="3600450" cy="792162"/>
          </a:xfrm>
          <a:prstGeom prst="wedgeRoundRectCallout">
            <a:avLst>
              <a:gd name="adj1" fmla="val -103940"/>
              <a:gd name="adj2" fmla="val 108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Taktsynchrones Auswerten des REQ-Signals im Empfänger , Setzen bzw. Löschen des ACK-Signals</a:t>
            </a:r>
          </a:p>
        </p:txBody>
      </p:sp>
      <p:sp>
        <p:nvSpPr>
          <p:cNvPr id="22" name="AutoShape 5"/>
          <p:cNvSpPr>
            <a:spLocks noChangeArrowheads="1"/>
          </p:cNvSpPr>
          <p:nvPr/>
        </p:nvSpPr>
        <p:spPr bwMode="auto">
          <a:xfrm>
            <a:off x="5991225" y="4860925"/>
            <a:ext cx="3889375" cy="504825"/>
          </a:xfrm>
          <a:prstGeom prst="wedgeRoundRectCallout">
            <a:avLst>
              <a:gd name="adj1" fmla="val -102696"/>
              <a:gd name="adj2" fmla="val 7117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Arial" charset="0"/>
              </a:rPr>
              <a:t>Taktsynchrones Einlesen der Daten, falls Übertragungsbedingung REQ </a:t>
            </a:r>
            <a:r>
              <a:rPr lang="de-DE" sz="1400" b="1" dirty="0">
                <a:latin typeface="+mn-lt"/>
                <a:sym typeface="Symbol" pitchFamily="18" charset="2"/>
              </a:rPr>
              <a:t> ACK</a:t>
            </a:r>
            <a:r>
              <a:rPr lang="de-DE" sz="1400" b="1" dirty="0">
                <a:latin typeface="Arial" charset="0"/>
              </a:rPr>
              <a:t> erfüllt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kt 3"/>
          <p:cNvGraphicFramePr>
            <a:graphicFrameLocks noChangeAspect="1"/>
          </p:cNvGraphicFramePr>
          <p:nvPr/>
        </p:nvGraphicFramePr>
        <p:xfrm>
          <a:off x="519113" y="3565525"/>
          <a:ext cx="8791575" cy="2736850"/>
        </p:xfrm>
        <a:graphic>
          <a:graphicData uri="http://schemas.openxmlformats.org/presentationml/2006/ole">
            <mc:AlternateContent xmlns:mc="http://schemas.openxmlformats.org/markup-compatibility/2006">
              <mc:Choice xmlns:v="urn:schemas-microsoft-com:vml" Requires="v">
                <p:oleObj spid="_x0000_s58406" name="Visio" r:id="rId4" imgW="15020256" imgH="4669704" progId="Visio.Drawing.11">
                  <p:embed/>
                </p:oleObj>
              </mc:Choice>
              <mc:Fallback>
                <p:oleObj name="Visio" r:id="rId4" imgW="15020256" imgH="4669704" progId="Visio.Drawing.11">
                  <p:embed/>
                  <p:pic>
                    <p:nvPicPr>
                      <p:cNvPr id="0" name="Objek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3" y="3565525"/>
                        <a:ext cx="87915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1"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5C9D64E9-A2A7-4BD9-A80E-6127E7D89134}" type="datetime1">
              <a:rPr lang="de-DE" altLang="en-US" sz="1000" smtClean="0">
                <a:latin typeface="Arial" pitchFamily="34" charset="0"/>
              </a:rPr>
              <a:pPr/>
              <a:t>15.01.2019</a:t>
            </a:fld>
            <a:endParaRPr lang="de-DE" altLang="en-US" sz="1000" smtClean="0">
              <a:latin typeface="Arial" pitchFamily="34" charset="0"/>
            </a:endParaRPr>
          </a:p>
        </p:txBody>
      </p:sp>
      <p:sp>
        <p:nvSpPr>
          <p:cNvPr id="58372"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8373"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53B9C975-45B3-486F-B2ED-4D094D2FF555}" type="slidenum">
              <a:rPr lang="en-US" altLang="en-US" sz="1200" b="0" smtClean="0">
                <a:solidFill>
                  <a:schemeClr val="tx2"/>
                </a:solidFill>
              </a:rPr>
              <a:pPr algn="r">
                <a:spcBef>
                  <a:spcPct val="0"/>
                </a:spcBef>
                <a:buFontTx/>
                <a:buNone/>
              </a:pPr>
              <a:t>51</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Simulation des Vier-Phasen Handshakes</a:t>
            </a:r>
          </a:p>
        </p:txBody>
      </p:sp>
      <p:sp>
        <p:nvSpPr>
          <p:cNvPr id="5837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7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7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78"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7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0"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4"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5"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6"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8387"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2" name="AutoShape 5"/>
          <p:cNvSpPr>
            <a:spLocks noChangeArrowheads="1"/>
          </p:cNvSpPr>
          <p:nvPr/>
        </p:nvSpPr>
        <p:spPr bwMode="auto">
          <a:xfrm>
            <a:off x="3925888" y="6302375"/>
            <a:ext cx="5256212" cy="1008063"/>
          </a:xfrm>
          <a:prstGeom prst="wedgeRoundRectCallout">
            <a:avLst>
              <a:gd name="adj1" fmla="val 21972"/>
              <a:gd name="adj2" fmla="val -13763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sz="1400" b="1">
                <a:latin typeface="Arial" pitchFamily="34" charset="0"/>
              </a:rPr>
              <a:t>Für den Auf- und Abbau einer Datenverbindung wird beim 4-Phasen Handshake jeweils ein zusätzlicher Takt benötigt. Daher ist die effektive Datenrate bei Burst-Übertragungen höher als bei Einzelübertragungen!</a:t>
            </a:r>
          </a:p>
        </p:txBody>
      </p:sp>
      <p:sp>
        <p:nvSpPr>
          <p:cNvPr id="5838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4" name="Rectangle 1"/>
          <p:cNvSpPr>
            <a:spLocks noChangeArrowheads="1"/>
          </p:cNvSpPr>
          <p:nvPr/>
        </p:nvSpPr>
        <p:spPr bwMode="auto">
          <a:xfrm>
            <a:off x="374650" y="1765300"/>
            <a:ext cx="96488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Initiierung der Datenübertragung durch START Signal der </a:t>
            </a:r>
            <a:r>
              <a:rPr lang="de-DE" sz="1800" b="1" dirty="0" err="1">
                <a:latin typeface="+mn-lt"/>
                <a:ea typeface="Times New Roman" pitchFamily="18" charset="0"/>
              </a:rPr>
              <a:t>Testbench</a:t>
            </a:r>
            <a:r>
              <a:rPr lang="de-DE" sz="1800" b="1" dirty="0">
                <a:latin typeface="+mn-lt"/>
                <a:ea typeface="Times New Roman" pitchFamily="18" charset="0"/>
              </a:rPr>
              <a:t>:</a:t>
            </a:r>
          </a:p>
          <a:p>
            <a:pPr marL="285750" indent="-285750" algn="l">
              <a:buFont typeface="Arial" pitchFamily="34" charset="0"/>
              <a:buChar char="•"/>
              <a:defRPr/>
            </a:pPr>
            <a:r>
              <a:rPr lang="de-DE" sz="1800" b="1" dirty="0">
                <a:latin typeface="+mn-lt"/>
                <a:ea typeface="Times New Roman" pitchFamily="18" charset="0"/>
              </a:rPr>
              <a:t>bei t = 30 </a:t>
            </a:r>
            <a:r>
              <a:rPr lang="de-DE" sz="1800" b="1" dirty="0" err="1">
                <a:latin typeface="+mn-lt"/>
                <a:ea typeface="Times New Roman" pitchFamily="18" charset="0"/>
              </a:rPr>
              <a:t>ns</a:t>
            </a:r>
            <a:r>
              <a:rPr lang="de-DE" sz="1800" b="1" dirty="0">
                <a:latin typeface="+mn-lt"/>
                <a:ea typeface="Times New Roman" pitchFamily="18" charset="0"/>
              </a:rPr>
              <a:t> soll die erste Zufallszahl 0xD übertragen werden</a:t>
            </a:r>
          </a:p>
          <a:p>
            <a:pPr lvl="1" algn="l">
              <a:defRPr/>
            </a:pPr>
            <a:r>
              <a:rPr lang="de-DE" dirty="0">
                <a:latin typeface="+mn-lt"/>
                <a:ea typeface="Times New Roman" pitchFamily="18" charset="0"/>
              </a:rPr>
              <a:t>Das REQ-Signal muss für 2 Takte gesetzt sein, die Dauer des Handshakes beträgt 3 Takte</a:t>
            </a:r>
          </a:p>
          <a:p>
            <a:pPr lvl="1" algn="l">
              <a:defRPr/>
            </a:pPr>
            <a:endParaRPr lang="de-DE" dirty="0">
              <a:latin typeface="+mn-lt"/>
              <a:ea typeface="Times New Roman" pitchFamily="18" charset="0"/>
            </a:endParaRPr>
          </a:p>
          <a:p>
            <a:pPr marL="285750" indent="-285750" algn="l">
              <a:buFont typeface="Arial" pitchFamily="34" charset="0"/>
              <a:buChar char="•"/>
              <a:defRPr/>
            </a:pPr>
            <a:r>
              <a:rPr lang="de-DE" sz="1800" b="1" dirty="0">
                <a:latin typeface="+mn-lt"/>
                <a:ea typeface="Times New Roman" pitchFamily="18" charset="0"/>
              </a:rPr>
              <a:t>bei t = 150 </a:t>
            </a:r>
            <a:r>
              <a:rPr lang="de-DE" sz="1800" b="1" dirty="0" err="1">
                <a:latin typeface="+mn-lt"/>
                <a:ea typeface="Times New Roman" pitchFamily="18" charset="0"/>
              </a:rPr>
              <a:t>ns</a:t>
            </a:r>
            <a:r>
              <a:rPr lang="de-DE" sz="1800" b="1" dirty="0">
                <a:latin typeface="+mn-lt"/>
                <a:ea typeface="Times New Roman" pitchFamily="18" charset="0"/>
              </a:rPr>
              <a:t> soll ein Burst von drei Zufallszahlen übertragen werden</a:t>
            </a:r>
          </a:p>
          <a:p>
            <a:pPr lvl="1" algn="l">
              <a:defRPr/>
            </a:pPr>
            <a:r>
              <a:rPr lang="de-DE" dirty="0">
                <a:latin typeface="+mn-lt"/>
                <a:ea typeface="Times New Roman" pitchFamily="18" charset="0"/>
              </a:rPr>
              <a:t>Das REQ-Signal muss für 4 Takte gesetzt sein, die Dauer des Handshakes beträgt 5 Takte</a:t>
            </a:r>
          </a:p>
          <a:p>
            <a:pPr marL="285750" indent="-285750" algn="l">
              <a:buFont typeface="Arial" pitchFamily="34" charset="0"/>
              <a:buChar char="•"/>
              <a:defRPr/>
            </a:pPr>
            <a:endParaRPr lang="de-DE" dirty="0">
              <a:latin typeface="+mn-lt"/>
              <a:ea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kt 5"/>
          <p:cNvGraphicFramePr>
            <a:graphicFrameLocks noChangeAspect="1"/>
          </p:cNvGraphicFramePr>
          <p:nvPr/>
        </p:nvGraphicFramePr>
        <p:xfrm>
          <a:off x="5199063" y="3494088"/>
          <a:ext cx="5141912" cy="2519362"/>
        </p:xfrm>
        <a:graphic>
          <a:graphicData uri="http://schemas.openxmlformats.org/presentationml/2006/ole">
            <mc:AlternateContent xmlns:mc="http://schemas.openxmlformats.org/markup-compatibility/2006">
              <mc:Choice xmlns:v="urn:schemas-microsoft-com:vml" Requires="v">
                <p:oleObj spid="_x0000_s59433" name="Visio" r:id="rId4" imgW="4362416" imgH="2143057" progId="Visio.Drawing.11">
                  <p:embed/>
                </p:oleObj>
              </mc:Choice>
              <mc:Fallback>
                <p:oleObj name="Visio" r:id="rId4" imgW="4362416" imgH="2143057" progId="Visio.Drawing.11">
                  <p:embed/>
                  <p:pic>
                    <p:nvPicPr>
                      <p:cNvPr id="0" name="Objek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063" y="3494088"/>
                        <a:ext cx="514191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14CF1DB4-35A1-48EA-A93E-106D2BA9A04C}" type="datetime1">
              <a:rPr lang="de-DE" altLang="en-US" sz="1000" smtClean="0">
                <a:latin typeface="Arial" pitchFamily="34" charset="0"/>
              </a:rPr>
              <a:pPr/>
              <a:t>15.01.2019</a:t>
            </a:fld>
            <a:endParaRPr lang="de-DE" altLang="en-US" sz="1000" smtClean="0">
              <a:latin typeface="Arial" pitchFamily="34" charset="0"/>
            </a:endParaRPr>
          </a:p>
        </p:txBody>
      </p:sp>
      <p:sp>
        <p:nvSpPr>
          <p:cNvPr id="59396"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59397"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78098BF2-BF02-41A1-B087-27B10B8F1B42}" type="slidenum">
              <a:rPr lang="en-US" altLang="en-US" sz="1200" b="0" smtClean="0">
                <a:solidFill>
                  <a:schemeClr val="tx2"/>
                </a:solidFill>
              </a:rPr>
              <a:pPr algn="r">
                <a:spcBef>
                  <a:spcPct val="0"/>
                </a:spcBef>
                <a:buFontTx/>
                <a:buNone/>
              </a:pPr>
              <a:t>52</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err="1" smtClean="0"/>
              <a:t>Async</a:t>
            </a:r>
            <a:r>
              <a:rPr lang="de-DE" dirty="0" smtClean="0"/>
              <a:t>. Datenübertragung mit 4-Phasen Handshake</a:t>
            </a:r>
          </a:p>
        </p:txBody>
      </p:sp>
      <p:sp>
        <p:nvSpPr>
          <p:cNvPr id="5939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2"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4"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8"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09"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10"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59411"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2" name="AutoShape 5"/>
          <p:cNvSpPr>
            <a:spLocks noChangeArrowheads="1"/>
          </p:cNvSpPr>
          <p:nvPr/>
        </p:nvSpPr>
        <p:spPr bwMode="auto">
          <a:xfrm>
            <a:off x="528638" y="6157913"/>
            <a:ext cx="7200900" cy="1079500"/>
          </a:xfrm>
          <a:prstGeom prst="wedgeRoundRectCallout">
            <a:avLst>
              <a:gd name="adj1" fmla="val 40889"/>
              <a:gd name="adj2" fmla="val -13260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a:latin typeface="Arial" pitchFamily="34" charset="0"/>
              </a:rPr>
              <a:t>Das in diesem Konzept benötigte zweite DFF befindet sich hier hinter dem Übergangsschaltnetz innerhalb des Sender- bzw. Empfängerautomaten. Die zusätzliche Laufzeit t</a:t>
            </a:r>
            <a:r>
              <a:rPr lang="de-DE" altLang="de-DE" sz="1400" b="1" baseline="-25000">
                <a:latin typeface="Arial" pitchFamily="34" charset="0"/>
              </a:rPr>
              <a:t>ÜSN</a:t>
            </a:r>
            <a:r>
              <a:rPr lang="de-DE" altLang="de-DE" sz="1400" b="1">
                <a:latin typeface="Arial" pitchFamily="34" charset="0"/>
              </a:rPr>
              <a:t> lässt sich durch einen statische Timing-Analyse bestimmen bzw. durch ein Timing-Constraint in der UCF-Datei auch vorgeben ! </a:t>
            </a:r>
          </a:p>
        </p:txBody>
      </p:sp>
      <p:sp>
        <p:nvSpPr>
          <p:cNvPr id="5941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4" name="Rectangle 1"/>
          <p:cNvSpPr>
            <a:spLocks noChangeArrowheads="1"/>
          </p:cNvSpPr>
          <p:nvPr/>
        </p:nvSpPr>
        <p:spPr bwMode="auto">
          <a:xfrm>
            <a:off x="509588" y="1620838"/>
            <a:ext cx="9648825" cy="227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Wenn Sender und Empfänger in unterschiedlichen Taktdomänen arbeiten, so stellt dies eine asynchrone Datenübertragung dar, es müssen Schutzmaßnahmen gegen metastabile Zustände eingeführt werden!</a:t>
            </a:r>
          </a:p>
          <a:p>
            <a:pPr marL="285750" indent="-285750" algn="l">
              <a:buFont typeface="Arial" pitchFamily="34" charset="0"/>
              <a:buChar char="•"/>
              <a:defRPr/>
            </a:pPr>
            <a:r>
              <a:rPr lang="de-DE" sz="1800" b="1" dirty="0">
                <a:latin typeface="+mn-lt"/>
                <a:ea typeface="Times New Roman" pitchFamily="18" charset="0"/>
              </a:rPr>
              <a:t>Realisierung durch zwei kommunizierende Zustandsautomaten SENDER und EMPFÄNGER</a:t>
            </a:r>
          </a:p>
          <a:p>
            <a:pPr marL="285750" indent="-285750" algn="l">
              <a:buFont typeface="Arial" pitchFamily="34" charset="0"/>
              <a:buChar char="•"/>
              <a:defRPr/>
            </a:pPr>
            <a:r>
              <a:rPr lang="de-DE" sz="1800" b="1" dirty="0">
                <a:latin typeface="+mn-lt"/>
                <a:ea typeface="Times New Roman" pitchFamily="18" charset="0"/>
              </a:rPr>
              <a:t>Zusätzliche Synchronisationsflipflops für die REQ- und ACK-Signale sind erforderlich</a:t>
            </a:r>
            <a:endParaRPr lang="de-DE" dirty="0">
              <a:latin typeface="+mn-lt"/>
              <a:ea typeface="Times New Roman" pitchFamily="18" charset="0"/>
            </a:endParaRPr>
          </a:p>
          <a:p>
            <a:pPr marL="285750" indent="-285750" algn="l">
              <a:buFont typeface="Arial" pitchFamily="34" charset="0"/>
              <a:buChar char="•"/>
              <a:defRPr/>
            </a:pPr>
            <a:endParaRPr lang="de-DE" dirty="0">
              <a:latin typeface="+mn-lt"/>
              <a:ea typeface="Times New Roman" pitchFamily="18" charset="0"/>
            </a:endParaRPr>
          </a:p>
        </p:txBody>
      </p:sp>
      <p:sp>
        <p:nvSpPr>
          <p:cNvPr id="5941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2" name="Rectangle 1"/>
          <p:cNvSpPr>
            <a:spLocks noChangeArrowheads="1"/>
          </p:cNvSpPr>
          <p:nvPr/>
        </p:nvSpPr>
        <p:spPr bwMode="auto">
          <a:xfrm>
            <a:off x="528638" y="3571875"/>
            <a:ext cx="4598987" cy="25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Problem:</a:t>
            </a:r>
          </a:p>
          <a:p>
            <a:pPr marL="285750" indent="-285750" algn="l">
              <a:buFont typeface="Arial" pitchFamily="34" charset="0"/>
              <a:buChar char="•"/>
              <a:defRPr/>
            </a:pPr>
            <a:r>
              <a:rPr lang="de-DE" dirty="0">
                <a:latin typeface="+mn-lt"/>
                <a:ea typeface="Times New Roman" pitchFamily="18" charset="0"/>
              </a:rPr>
              <a:t>Beim synchronen 4-Phasen Handshake werden bereits 2 zusätzliche Takte für den Auf- und Abbau der Verbindung benötigt.</a:t>
            </a:r>
          </a:p>
          <a:p>
            <a:pPr marL="285750" indent="-285750" algn="l">
              <a:buFont typeface="Arial" pitchFamily="34" charset="0"/>
              <a:buChar char="•"/>
              <a:defRPr/>
            </a:pPr>
            <a:r>
              <a:rPr lang="de-DE" dirty="0">
                <a:latin typeface="+mn-lt"/>
                <a:ea typeface="Times New Roman" pitchFamily="18" charset="0"/>
              </a:rPr>
              <a:t>Eine Synchronisation mit jeweils 2 DFFs für die Handshakesignale würde die Datenbandbreite signifikant reduzieren.</a:t>
            </a:r>
          </a:p>
          <a:p>
            <a:pPr marL="285750" indent="-285750" algn="l">
              <a:buFont typeface="Arial" pitchFamily="34" charset="0"/>
              <a:buChar char="•"/>
              <a:defRPr/>
            </a:pPr>
            <a:r>
              <a:rPr lang="de-DE" dirty="0">
                <a:latin typeface="+mn-lt"/>
                <a:ea typeface="Times New Roman" pitchFamily="18" charset="0"/>
              </a:rPr>
              <a:t>Wähle daher hier als Kompromiss eine einfachere Synchronisation mit nur einem DFF !</a:t>
            </a:r>
          </a:p>
        </p:txBody>
      </p:sp>
      <p:sp>
        <p:nvSpPr>
          <p:cNvPr id="38" name="AutoShape 5"/>
          <p:cNvSpPr>
            <a:spLocks noChangeArrowheads="1"/>
          </p:cNvSpPr>
          <p:nvPr/>
        </p:nvSpPr>
        <p:spPr bwMode="auto">
          <a:xfrm>
            <a:off x="8080375" y="6178550"/>
            <a:ext cx="2214563" cy="1058863"/>
          </a:xfrm>
          <a:prstGeom prst="wedgeRoundRectCallout">
            <a:avLst>
              <a:gd name="adj1" fmla="val -40764"/>
              <a:gd name="adj2" fmla="val -4298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defRPr/>
            </a:pPr>
            <a:r>
              <a:rPr lang="de-DE" sz="1400" b="1" dirty="0">
                <a:latin typeface="+mn-lt"/>
              </a:rPr>
              <a:t>Zur Verfügung stehende Erholungszeit:</a:t>
            </a:r>
          </a:p>
          <a:p>
            <a:pPr algn="l">
              <a:defRPr/>
            </a:pPr>
            <a:r>
              <a:rPr lang="de-DE" sz="1400" dirty="0" err="1">
                <a:latin typeface="+mn-lt"/>
              </a:rPr>
              <a:t>t</a:t>
            </a:r>
            <a:r>
              <a:rPr lang="de-DE" sz="1400" baseline="-25000" dirty="0" err="1">
                <a:latin typeface="+mn-lt"/>
              </a:rPr>
              <a:t>R</a:t>
            </a:r>
            <a:r>
              <a:rPr lang="de-DE" sz="1400" dirty="0">
                <a:latin typeface="+mn-lt"/>
              </a:rPr>
              <a:t> = f</a:t>
            </a:r>
            <a:r>
              <a:rPr lang="de-DE" sz="1400" baseline="-25000" dirty="0">
                <a:latin typeface="+mn-lt"/>
              </a:rPr>
              <a:t>CLK</a:t>
            </a:r>
            <a:r>
              <a:rPr lang="de-DE" sz="1400" baseline="30000" dirty="0">
                <a:latin typeface="+mn-lt"/>
              </a:rPr>
              <a:t>-1</a:t>
            </a:r>
            <a:r>
              <a:rPr lang="de-DE" sz="1400" dirty="0">
                <a:latin typeface="+mn-lt"/>
              </a:rPr>
              <a:t> – </a:t>
            </a:r>
            <a:r>
              <a:rPr lang="de-DE" sz="1400" dirty="0" err="1">
                <a:latin typeface="+mn-lt"/>
              </a:rPr>
              <a:t>t</a:t>
            </a:r>
            <a:r>
              <a:rPr lang="de-DE" sz="1400" baseline="-25000" dirty="0" err="1">
                <a:latin typeface="+mn-lt"/>
              </a:rPr>
              <a:t>Setup</a:t>
            </a:r>
            <a:r>
              <a:rPr lang="de-DE" sz="1400" dirty="0">
                <a:latin typeface="+mn-lt"/>
              </a:rPr>
              <a:t> – </a:t>
            </a:r>
            <a:r>
              <a:rPr lang="de-DE" sz="1400" dirty="0" err="1">
                <a:latin typeface="+mn-lt"/>
              </a:rPr>
              <a:t>t</a:t>
            </a:r>
            <a:r>
              <a:rPr lang="de-DE" sz="1400" baseline="-25000" dirty="0" err="1">
                <a:latin typeface="+mn-lt"/>
              </a:rPr>
              <a:t>ÜSN</a:t>
            </a:r>
            <a:endParaRPr lang="de-DE" sz="14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1D6F2549-605A-4302-92DD-A4C08009A141}" type="datetime1">
              <a:rPr lang="de-DE" altLang="en-US" sz="1000" smtClean="0">
                <a:latin typeface="Arial" pitchFamily="34" charset="0"/>
              </a:rPr>
              <a:pPr/>
              <a:t>15.01.2019</a:t>
            </a:fld>
            <a:endParaRPr lang="de-DE" altLang="en-US" sz="1000" smtClean="0">
              <a:latin typeface="Arial" pitchFamily="34" charset="0"/>
            </a:endParaRPr>
          </a:p>
        </p:txBody>
      </p:sp>
      <p:sp>
        <p:nvSpPr>
          <p:cNvPr id="6041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042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AF5E75A3-79A4-4C1B-AECC-695D20330A6F}" type="slidenum">
              <a:rPr lang="en-US" altLang="en-US" sz="1200" b="0" smtClean="0">
                <a:solidFill>
                  <a:schemeClr val="tx2"/>
                </a:solidFill>
              </a:rPr>
              <a:pPr algn="r">
                <a:spcBef>
                  <a:spcPct val="0"/>
                </a:spcBef>
                <a:buFontTx/>
                <a:buNone/>
              </a:pPr>
              <a:t>53</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Kommunizierende Zustandsautomaten</a:t>
            </a:r>
          </a:p>
        </p:txBody>
      </p:sp>
      <p:sp>
        <p:nvSpPr>
          <p:cNvPr id="6042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5"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7"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2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3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31"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32"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33"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34"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043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4" name="Rectangle 1"/>
          <p:cNvSpPr>
            <a:spLocks noChangeArrowheads="1"/>
          </p:cNvSpPr>
          <p:nvPr/>
        </p:nvSpPr>
        <p:spPr bwMode="auto">
          <a:xfrm>
            <a:off x="384175" y="1560513"/>
            <a:ext cx="495935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Sender:</a:t>
            </a:r>
          </a:p>
          <a:p>
            <a:pPr marL="285750" indent="-285750" algn="l">
              <a:buFont typeface="Arial" pitchFamily="34" charset="0"/>
              <a:buChar char="•"/>
              <a:defRPr/>
            </a:pPr>
            <a:r>
              <a:rPr lang="de-DE" dirty="0">
                <a:latin typeface="+mn-lt"/>
                <a:ea typeface="Times New Roman" pitchFamily="18" charset="0"/>
              </a:rPr>
              <a:t>Wartet im Zustand IDLE auf START=1, das REQ-Signal ist 0 das READY Signal ist 1. Warte auf START=1.</a:t>
            </a:r>
          </a:p>
          <a:p>
            <a:pPr marL="285750" indent="-285750" algn="l">
              <a:buFont typeface="Arial" pitchFamily="34" charset="0"/>
              <a:buChar char="•"/>
              <a:defRPr/>
            </a:pPr>
            <a:r>
              <a:rPr lang="de-DE" dirty="0">
                <a:latin typeface="+mn-lt"/>
                <a:ea typeface="Times New Roman" pitchFamily="18" charset="0"/>
              </a:rPr>
              <a:t>Bei START=1 geht der Automat nach REQ1, REQ wird gesetzt. Warte auf ACK_SYNC=1.</a:t>
            </a:r>
          </a:p>
          <a:p>
            <a:pPr marL="285750" indent="-285750" algn="l">
              <a:buFont typeface="Arial" pitchFamily="34" charset="0"/>
              <a:buChar char="•"/>
              <a:defRPr/>
            </a:pPr>
            <a:r>
              <a:rPr lang="de-DE" dirty="0">
                <a:latin typeface="+mn-lt"/>
                <a:ea typeface="Times New Roman" pitchFamily="18" charset="0"/>
              </a:rPr>
              <a:t>Wenn das synchronisierte ACK_SYNC=1 wird, geht der Automat nach REQ2, das REQ-Signal wird gelöscht. Warte auf ACK_SYNC=0.</a:t>
            </a:r>
          </a:p>
          <a:p>
            <a:pPr marL="285750" indent="-285750" algn="l">
              <a:buFont typeface="Arial" pitchFamily="34" charset="0"/>
              <a:buChar char="•"/>
              <a:defRPr/>
            </a:pPr>
            <a:r>
              <a:rPr lang="de-DE" dirty="0">
                <a:latin typeface="+mn-lt"/>
                <a:ea typeface="Times New Roman" pitchFamily="18" charset="0"/>
              </a:rPr>
              <a:t>Wenn in REQ2 das synchronisierte ACK_SYNC Signal 0 ist, geht der Automat zurück in den IDLE-Zustand.</a:t>
            </a:r>
          </a:p>
          <a:p>
            <a:pPr marL="285750" indent="-285750" algn="l">
              <a:buFont typeface="Arial" pitchFamily="34" charset="0"/>
              <a:buChar char="•"/>
              <a:defRPr/>
            </a:pPr>
            <a:endParaRPr lang="de-DE" dirty="0">
              <a:latin typeface="+mn-lt"/>
              <a:ea typeface="Times New Roman" pitchFamily="18" charset="0"/>
            </a:endParaRPr>
          </a:p>
        </p:txBody>
      </p:sp>
      <p:sp>
        <p:nvSpPr>
          <p:cNvPr id="6043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8" name="AutoShape 5"/>
          <p:cNvSpPr>
            <a:spLocks noChangeArrowheads="1"/>
          </p:cNvSpPr>
          <p:nvPr/>
        </p:nvSpPr>
        <p:spPr bwMode="auto">
          <a:xfrm>
            <a:off x="5487988" y="6437313"/>
            <a:ext cx="4711700" cy="782637"/>
          </a:xfrm>
          <a:prstGeom prst="wedgeRoundRectCallout">
            <a:avLst>
              <a:gd name="adj1" fmla="val -537"/>
              <a:gd name="adj2" fmla="val -10869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defRPr/>
            </a:pPr>
            <a:r>
              <a:rPr lang="de-DE" sz="1400" b="1" dirty="0">
                <a:latin typeface="+mn-lt"/>
              </a:rPr>
              <a:t>Beide Handshakesignale müssen jeweils in die aufnehmende Taktdomäne synchronisiert werden ! </a:t>
            </a:r>
          </a:p>
        </p:txBody>
      </p:sp>
      <p:sp>
        <p:nvSpPr>
          <p:cNvPr id="6043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graphicFrame>
        <p:nvGraphicFramePr>
          <p:cNvPr id="60440" name="Objekt 6"/>
          <p:cNvGraphicFramePr>
            <a:graphicFrameLocks noChangeAspect="1"/>
          </p:cNvGraphicFramePr>
          <p:nvPr/>
        </p:nvGraphicFramePr>
        <p:xfrm>
          <a:off x="5592763" y="1720850"/>
          <a:ext cx="4503737" cy="4724400"/>
        </p:xfrm>
        <a:graphic>
          <a:graphicData uri="http://schemas.openxmlformats.org/presentationml/2006/ole">
            <mc:AlternateContent xmlns:mc="http://schemas.openxmlformats.org/markup-compatibility/2006">
              <mc:Choice xmlns:v="urn:schemas-microsoft-com:vml" Requires="v">
                <p:oleObj spid="_x0000_s60457" name="Visio" r:id="rId4" imgW="6394326" imgH="6706748" progId="Visio.Drawing.11">
                  <p:embed/>
                </p:oleObj>
              </mc:Choice>
              <mc:Fallback>
                <p:oleObj name="Visio" r:id="rId4" imgW="6394326" imgH="6706748" progId="Visio.Drawing.11">
                  <p:embed/>
                  <p:pic>
                    <p:nvPicPr>
                      <p:cNvPr id="0" name="Objek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2763" y="1720850"/>
                        <a:ext cx="450373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1"/>
          <p:cNvSpPr>
            <a:spLocks noChangeArrowheads="1"/>
          </p:cNvSpPr>
          <p:nvPr/>
        </p:nvSpPr>
        <p:spPr bwMode="auto">
          <a:xfrm>
            <a:off x="384175" y="4638675"/>
            <a:ext cx="4959350"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Empfänger:</a:t>
            </a:r>
          </a:p>
          <a:p>
            <a:pPr marL="285750" indent="-285750" algn="l">
              <a:buFont typeface="Arial" pitchFamily="34" charset="0"/>
              <a:buChar char="•"/>
              <a:defRPr/>
            </a:pPr>
            <a:r>
              <a:rPr lang="de-DE" dirty="0">
                <a:latin typeface="+mn-lt"/>
                <a:ea typeface="Times New Roman" pitchFamily="18" charset="0"/>
              </a:rPr>
              <a:t>Wartet im Zustand ACK1 auf das synchronisierte REQ_SYNC-Signal.</a:t>
            </a:r>
          </a:p>
          <a:p>
            <a:pPr marL="285750" indent="-285750" algn="l">
              <a:buFont typeface="Arial" pitchFamily="34" charset="0"/>
              <a:buChar char="•"/>
              <a:defRPr/>
            </a:pPr>
            <a:r>
              <a:rPr lang="de-DE" dirty="0">
                <a:latin typeface="+mn-lt"/>
                <a:ea typeface="Times New Roman" pitchFamily="18" charset="0"/>
              </a:rPr>
              <a:t>Bei REQ_SYNC=1 geht der Automat nach ACK2, das ACK-Signal wird gesetzt.</a:t>
            </a:r>
          </a:p>
          <a:p>
            <a:pPr marL="285750" indent="-285750" algn="l">
              <a:buFont typeface="Arial" pitchFamily="34" charset="0"/>
              <a:buChar char="•"/>
              <a:defRPr/>
            </a:pPr>
            <a:r>
              <a:rPr lang="de-DE" dirty="0">
                <a:latin typeface="+mn-lt"/>
                <a:ea typeface="Times New Roman" pitchFamily="18" charset="0"/>
              </a:rPr>
              <a:t>Wenn das synchronisierte REQ_SYNC-Signal gelöscht wird geht der Automat zurück nach ACK1 und wartet dort auf eine neue Datenübertragung.</a:t>
            </a:r>
          </a:p>
          <a:p>
            <a:pPr marL="285750" indent="-285750" algn="l">
              <a:buFont typeface="Arial" pitchFamily="34" charset="0"/>
              <a:buChar char="•"/>
              <a:defRPr/>
            </a:pPr>
            <a:endParaRPr lang="de-DE" dirty="0">
              <a:latin typeface="+mn-lt"/>
              <a:ea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feld 25"/>
          <p:cNvSpPr txBox="1">
            <a:spLocks noChangeArrowheads="1"/>
          </p:cNvSpPr>
          <p:nvPr/>
        </p:nvSpPr>
        <p:spPr bwMode="auto">
          <a:xfrm>
            <a:off x="517525" y="1693863"/>
            <a:ext cx="4826000" cy="5632311"/>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dirty="0">
                <a:latin typeface="Courier New" pitchFamily="49" charset="0"/>
              </a:rPr>
              <a:t>library </a:t>
            </a:r>
            <a:r>
              <a:rPr lang="en-US" altLang="de-DE" sz="1200" b="1" dirty="0" err="1">
                <a:latin typeface="Courier New" pitchFamily="49" charset="0"/>
              </a:rPr>
              <a:t>ieee</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use ieee.std_logic_1164.all;</a:t>
            </a:r>
            <a:endParaRPr lang="de-DE" altLang="de-DE" sz="1200" b="1" dirty="0">
              <a:latin typeface="Courier New" pitchFamily="49" charset="0"/>
            </a:endParaRPr>
          </a:p>
          <a:p>
            <a:pPr algn="l"/>
            <a:r>
              <a:rPr lang="en-US" altLang="de-DE" sz="1200" b="1" dirty="0">
                <a:latin typeface="Courier New" pitchFamily="49" charset="0"/>
              </a:rPr>
              <a:t>use </a:t>
            </a:r>
            <a:r>
              <a:rPr lang="en-US" altLang="de-DE" sz="1200" b="1" dirty="0" err="1">
                <a:latin typeface="Courier New" pitchFamily="49" charset="0"/>
              </a:rPr>
              <a:t>ieee.numeric_std.all</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entity A_SENDER is</a:t>
            </a:r>
            <a:endParaRPr lang="de-DE" altLang="de-DE" sz="1200" b="1" dirty="0">
              <a:latin typeface="Courier New" pitchFamily="49" charset="0"/>
            </a:endParaRPr>
          </a:p>
          <a:p>
            <a:pPr algn="l"/>
            <a:r>
              <a:rPr lang="en-US" altLang="de-DE" sz="1200" b="1" dirty="0">
                <a:latin typeface="Courier New" pitchFamily="49" charset="0"/>
              </a:rPr>
              <a:t>  port (CLK, RESET, START: in bit;</a:t>
            </a:r>
            <a:endParaRPr lang="de-DE" altLang="de-DE" sz="1200" b="1" dirty="0">
              <a:latin typeface="Courier New" pitchFamily="49" charset="0"/>
            </a:endParaRPr>
          </a:p>
          <a:p>
            <a:pPr algn="l"/>
            <a:r>
              <a:rPr lang="en-US" altLang="de-DE" sz="1200" b="1" dirty="0">
                <a:latin typeface="Courier New" pitchFamily="49" charset="0"/>
              </a:rPr>
              <a:t>        ACK_SYNC: in bit;</a:t>
            </a:r>
            <a:endParaRPr lang="de-DE" altLang="de-DE" sz="1200" b="1" dirty="0">
              <a:latin typeface="Courier New" pitchFamily="49" charset="0"/>
            </a:endParaRPr>
          </a:p>
          <a:p>
            <a:pPr algn="l"/>
            <a:r>
              <a:rPr lang="en-US" altLang="de-DE" sz="1200" b="1" dirty="0">
                <a:latin typeface="Courier New" pitchFamily="49" charset="0"/>
              </a:rPr>
              <a:t>        REQ, READY: out bit;</a:t>
            </a:r>
            <a:endParaRPr lang="de-DE" altLang="de-DE" sz="1200" b="1" dirty="0">
              <a:latin typeface="Courier New" pitchFamily="49" charset="0"/>
            </a:endParaRPr>
          </a:p>
          <a:p>
            <a:pPr algn="l"/>
            <a:r>
              <a:rPr lang="en-US" altLang="de-DE" sz="1200" b="1" dirty="0">
                <a:latin typeface="Courier New" pitchFamily="49" charset="0"/>
              </a:rPr>
              <a:t>        BUS_DATA: out unsigned(3 </a:t>
            </a:r>
            <a:r>
              <a:rPr lang="en-US" altLang="de-DE" sz="1200" b="1" dirty="0" err="1">
                <a:latin typeface="Courier New" pitchFamily="49" charset="0"/>
              </a:rPr>
              <a:t>downto</a:t>
            </a:r>
            <a:r>
              <a:rPr lang="en-US" altLang="de-DE" sz="1200" b="1" dirty="0">
                <a:latin typeface="Courier New" pitchFamily="49" charset="0"/>
              </a:rPr>
              <a:t> 0)</a:t>
            </a:r>
            <a:endParaRPr lang="de-DE" altLang="de-DE" sz="1200" b="1" dirty="0">
              <a:latin typeface="Courier New" pitchFamily="49" charset="0"/>
            </a:endParaRPr>
          </a:p>
          <a:p>
            <a:pPr algn="l"/>
            <a:r>
              <a:rPr lang="en-US" altLang="de-DE" sz="1200" b="1" dirty="0">
                <a:latin typeface="Courier New" pitchFamily="49" charset="0"/>
              </a:rPr>
              <a:t>  ); </a:t>
            </a:r>
            <a:endParaRPr lang="de-DE" altLang="de-DE" sz="1200" b="1" dirty="0">
              <a:latin typeface="Courier New" pitchFamily="49" charset="0"/>
            </a:endParaRPr>
          </a:p>
          <a:p>
            <a:pPr algn="l"/>
            <a:r>
              <a:rPr lang="en-US" altLang="de-DE" sz="1200" b="1" dirty="0">
                <a:latin typeface="Courier New" pitchFamily="49" charset="0"/>
              </a:rPr>
              <a:t>end A_SENDER;</a:t>
            </a:r>
            <a:endParaRPr lang="de-DE" altLang="de-DE" sz="1200" b="1" dirty="0">
              <a:latin typeface="Courier New" pitchFamily="49" charset="0"/>
            </a:endParaRPr>
          </a:p>
          <a:p>
            <a:pPr algn="l"/>
            <a:r>
              <a:rPr lang="en-US" altLang="de-DE" sz="1200" b="1" dirty="0" smtClean="0">
                <a:latin typeface="Courier New" pitchFamily="49" charset="0"/>
              </a:rPr>
              <a:t>architecture </a:t>
            </a:r>
            <a:r>
              <a:rPr lang="en-US" altLang="de-DE" sz="1200" b="1" dirty="0">
                <a:latin typeface="Courier New" pitchFamily="49" charset="0"/>
              </a:rPr>
              <a:t>VERHALTEN of A_SENDER is</a:t>
            </a:r>
            <a:endParaRPr lang="de-DE" altLang="de-DE" sz="1200" b="1" dirty="0">
              <a:latin typeface="Courier New" pitchFamily="49" charset="0"/>
            </a:endParaRPr>
          </a:p>
          <a:p>
            <a:pPr algn="l"/>
            <a:r>
              <a:rPr lang="en-US" altLang="de-DE" sz="1200" b="1" dirty="0" smtClean="0">
                <a:latin typeface="Courier New" pitchFamily="49" charset="0"/>
              </a:rPr>
              <a:t>  signal </a:t>
            </a:r>
            <a:r>
              <a:rPr lang="en-US" altLang="de-DE" sz="1200" b="1" dirty="0">
                <a:latin typeface="Courier New" pitchFamily="49" charset="0"/>
              </a:rPr>
              <a:t>DATA: unsigned(3 </a:t>
            </a:r>
            <a:r>
              <a:rPr lang="en-US" altLang="de-DE" sz="1200" b="1" dirty="0" err="1">
                <a:latin typeface="Courier New" pitchFamily="49" charset="0"/>
              </a:rPr>
              <a:t>downto</a:t>
            </a:r>
            <a:r>
              <a:rPr lang="en-US" altLang="de-DE" sz="1200" b="1" dirty="0">
                <a:latin typeface="Courier New" pitchFamily="49" charset="0"/>
              </a:rPr>
              <a:t> 0);</a:t>
            </a:r>
            <a:endParaRPr lang="de-DE" altLang="de-DE" sz="1200" b="1" dirty="0">
              <a:latin typeface="Courier New" pitchFamily="49" charset="0"/>
            </a:endParaRPr>
          </a:p>
          <a:p>
            <a:pPr algn="l"/>
            <a:r>
              <a:rPr lang="en-US" altLang="de-DE" sz="1200" b="1" dirty="0" smtClean="0">
                <a:latin typeface="Courier New" pitchFamily="49" charset="0"/>
              </a:rPr>
              <a:t>  signal </a:t>
            </a:r>
            <a:r>
              <a:rPr lang="en-US" altLang="de-DE" sz="1200" b="1" dirty="0" err="1">
                <a:latin typeface="Courier New" pitchFamily="49" charset="0"/>
              </a:rPr>
              <a:t>REQ_int</a:t>
            </a:r>
            <a:r>
              <a:rPr lang="en-US" altLang="de-DE" sz="1200" b="1" dirty="0">
                <a:latin typeface="Courier New" pitchFamily="49" charset="0"/>
              </a:rPr>
              <a:t>, </a:t>
            </a:r>
            <a:r>
              <a:rPr lang="en-US" altLang="de-DE" sz="1200" b="1" dirty="0" err="1">
                <a:latin typeface="Courier New" pitchFamily="49" charset="0"/>
              </a:rPr>
              <a:t>READY_int</a:t>
            </a:r>
            <a:r>
              <a:rPr lang="en-US" altLang="de-DE" sz="1200" b="1" dirty="0">
                <a:latin typeface="Courier New" pitchFamily="49" charset="0"/>
              </a:rPr>
              <a:t>: bit;</a:t>
            </a:r>
            <a:endParaRPr lang="de-DE" altLang="de-DE" sz="1200" b="1" dirty="0">
              <a:latin typeface="Courier New" pitchFamily="49" charset="0"/>
            </a:endParaRPr>
          </a:p>
          <a:p>
            <a:pPr algn="l"/>
            <a:r>
              <a:rPr lang="en-US" altLang="de-DE" sz="1200" b="1" dirty="0" smtClean="0">
                <a:latin typeface="Courier New" pitchFamily="49" charset="0"/>
              </a:rPr>
              <a:t>  type </a:t>
            </a:r>
            <a:r>
              <a:rPr lang="en-US" altLang="de-DE" sz="1200" b="1" dirty="0">
                <a:latin typeface="Courier New" pitchFamily="49" charset="0"/>
              </a:rPr>
              <a:t>STATE_TYPE is(IDLE, REQ1, REQ2);</a:t>
            </a:r>
            <a:endParaRPr lang="de-DE" altLang="de-DE" sz="1200" b="1" dirty="0">
              <a:latin typeface="Courier New" pitchFamily="49" charset="0"/>
            </a:endParaRPr>
          </a:p>
          <a:p>
            <a:pPr algn="l"/>
            <a:r>
              <a:rPr lang="en-US" altLang="de-DE" sz="1200" b="1" dirty="0" smtClean="0">
                <a:latin typeface="Courier New" pitchFamily="49" charset="0"/>
              </a:rPr>
              <a:t>  signal </a:t>
            </a:r>
            <a:r>
              <a:rPr lang="en-US" altLang="de-DE" sz="1200" b="1" dirty="0">
                <a:latin typeface="Courier New" pitchFamily="49" charset="0"/>
              </a:rPr>
              <a:t>STATE, NEXT_STATE: STATE_TYPE;</a:t>
            </a:r>
            <a:endParaRPr lang="de-DE" altLang="de-DE" sz="1200" b="1" dirty="0">
              <a:latin typeface="Courier New" pitchFamily="49" charset="0"/>
            </a:endParaRPr>
          </a:p>
          <a:p>
            <a:pPr algn="l"/>
            <a:r>
              <a:rPr lang="en-US" altLang="de-DE" sz="1200" b="1" dirty="0">
                <a:latin typeface="Courier New" pitchFamily="49" charset="0"/>
              </a:rPr>
              <a:t>begin</a:t>
            </a:r>
            <a:endParaRPr lang="de-DE" altLang="de-DE" sz="1200" b="1" dirty="0">
              <a:latin typeface="Courier New" pitchFamily="49" charset="0"/>
            </a:endParaRPr>
          </a:p>
          <a:p>
            <a:pPr algn="l"/>
            <a:r>
              <a:rPr lang="de-DE" altLang="de-DE" sz="1200" b="1" dirty="0" smtClean="0">
                <a:latin typeface="Courier New" pitchFamily="49" charset="0"/>
              </a:rPr>
              <a:t>DATA_P</a:t>
            </a:r>
            <a:r>
              <a:rPr lang="de-DE" altLang="de-DE" sz="1200" b="1" dirty="0">
                <a:latin typeface="Courier New" pitchFamily="49" charset="0"/>
              </a:rPr>
              <a:t>: </a:t>
            </a:r>
            <a:r>
              <a:rPr lang="de-DE" altLang="de-DE" sz="1200" b="1" dirty="0" err="1">
                <a:latin typeface="Courier New" pitchFamily="49" charset="0"/>
              </a:rPr>
              <a:t>process</a:t>
            </a:r>
            <a:r>
              <a:rPr lang="de-DE" altLang="de-DE" sz="1200" b="1" dirty="0">
                <a:latin typeface="Courier New" pitchFamily="49" charset="0"/>
              </a:rPr>
              <a:t>(CLK, RESET) -- Erzeugung der Daten</a:t>
            </a:r>
          </a:p>
          <a:p>
            <a:pPr algn="l"/>
            <a:r>
              <a:rPr lang="en-US" altLang="de-DE" sz="1200" b="1" dirty="0">
                <a:latin typeface="Courier New" pitchFamily="49" charset="0"/>
              </a:rPr>
              <a:t>begin</a:t>
            </a:r>
            <a:endParaRPr lang="de-DE" altLang="de-DE" sz="1200" b="1" dirty="0">
              <a:latin typeface="Courier New" pitchFamily="49" charset="0"/>
            </a:endParaRPr>
          </a:p>
          <a:p>
            <a:pPr algn="l"/>
            <a:r>
              <a:rPr lang="en-US" altLang="de-DE" sz="1200" b="1" dirty="0">
                <a:latin typeface="Courier New" pitchFamily="49" charset="0"/>
              </a:rPr>
              <a:t>   if RESET = '1' then</a:t>
            </a:r>
            <a:endParaRPr lang="de-DE" altLang="de-DE" sz="1200" b="1" dirty="0">
              <a:latin typeface="Courier New" pitchFamily="49" charset="0"/>
            </a:endParaRPr>
          </a:p>
          <a:p>
            <a:pPr algn="l"/>
            <a:r>
              <a:rPr lang="en-US" altLang="de-DE" sz="1200" b="1" dirty="0">
                <a:latin typeface="Courier New" pitchFamily="49" charset="0"/>
              </a:rPr>
              <a:t>      DATA &lt;= x"6" after 2 ns; -- </a:t>
            </a:r>
            <a:r>
              <a:rPr lang="en-US" altLang="de-DE" sz="1200" b="1" dirty="0" err="1">
                <a:latin typeface="Courier New" pitchFamily="49" charset="0"/>
              </a:rPr>
              <a:t>Startwert</a:t>
            </a:r>
            <a:endParaRPr lang="en-US" altLang="de-DE" sz="1200" b="1" dirty="0">
              <a:latin typeface="Courier New" pitchFamily="49" charset="0"/>
            </a:endParaRPr>
          </a:p>
          <a:p>
            <a:pPr algn="l"/>
            <a:r>
              <a:rPr lang="en-US" altLang="de-DE" sz="1200" b="1" dirty="0">
                <a:latin typeface="Courier New" pitchFamily="49" charset="0"/>
              </a:rPr>
              <a:t>   </a:t>
            </a:r>
            <a:r>
              <a:rPr lang="en-US" altLang="de-DE" sz="1200" b="1" dirty="0" err="1">
                <a:latin typeface="Courier New" pitchFamily="49" charset="0"/>
              </a:rPr>
              <a:t>elsif</a:t>
            </a:r>
            <a:r>
              <a:rPr lang="en-US" altLang="de-DE" sz="1200" b="1" dirty="0">
                <a:latin typeface="Courier New" pitchFamily="49" charset="0"/>
              </a:rPr>
              <a:t> CLK='1' and </a:t>
            </a:r>
            <a:r>
              <a:rPr lang="en-US" altLang="de-DE" sz="1200" b="1" dirty="0" err="1">
                <a:latin typeface="Courier New" pitchFamily="49" charset="0"/>
              </a:rPr>
              <a:t>CLK'event</a:t>
            </a:r>
            <a:r>
              <a:rPr lang="en-US" altLang="de-DE" sz="1200" b="1" dirty="0">
                <a:latin typeface="Courier New" pitchFamily="49" charset="0"/>
              </a:rPr>
              <a:t> then</a:t>
            </a:r>
            <a:endParaRPr lang="de-DE" altLang="de-DE" sz="1200" b="1" dirty="0">
              <a:latin typeface="Courier New" pitchFamily="49" charset="0"/>
            </a:endParaRPr>
          </a:p>
          <a:p>
            <a:pPr algn="l"/>
            <a:r>
              <a:rPr lang="en-US" altLang="de-DE" sz="1200" b="1" dirty="0">
                <a:latin typeface="Courier New" pitchFamily="49" charset="0"/>
              </a:rPr>
              <a:t>      if (START = '1' and </a:t>
            </a:r>
            <a:r>
              <a:rPr lang="en-US" altLang="de-DE" sz="1200" b="1" dirty="0" err="1">
                <a:latin typeface="Courier New" pitchFamily="49" charset="0"/>
              </a:rPr>
              <a:t>READY_int</a:t>
            </a:r>
            <a:r>
              <a:rPr lang="en-US" altLang="de-DE" sz="1200" b="1" dirty="0">
                <a:latin typeface="Courier New" pitchFamily="49" charset="0"/>
              </a:rPr>
              <a:t> = '1') then</a:t>
            </a:r>
            <a:endParaRPr lang="de-DE" altLang="de-DE" sz="1200" b="1" dirty="0">
              <a:latin typeface="Courier New" pitchFamily="49" charset="0"/>
            </a:endParaRPr>
          </a:p>
          <a:p>
            <a:pPr algn="l"/>
            <a:r>
              <a:rPr lang="en-US" altLang="de-DE" sz="1200" b="1" dirty="0">
                <a:latin typeface="Courier New" pitchFamily="49" charset="0"/>
              </a:rPr>
              <a:t>         DATA &lt;= DATA(2 </a:t>
            </a:r>
            <a:r>
              <a:rPr lang="en-US" altLang="de-DE" sz="1200" b="1" dirty="0" err="1">
                <a:latin typeface="Courier New" pitchFamily="49" charset="0"/>
              </a:rPr>
              <a:t>downto</a:t>
            </a:r>
            <a:r>
              <a:rPr lang="en-US" altLang="de-DE" sz="1200" b="1" dirty="0">
                <a:latin typeface="Courier New" pitchFamily="49" charset="0"/>
              </a:rPr>
              <a:t> 0) &amp; (DATA(3) </a:t>
            </a:r>
            <a:r>
              <a:rPr lang="en-US" altLang="de-DE" sz="1200" b="1" dirty="0" err="1">
                <a:latin typeface="Courier New" pitchFamily="49" charset="0"/>
              </a:rPr>
              <a:t>xor</a:t>
            </a:r>
            <a:endParaRPr lang="en-US" altLang="de-DE" sz="1200" b="1" dirty="0">
              <a:latin typeface="Courier New" pitchFamily="49" charset="0"/>
            </a:endParaRPr>
          </a:p>
          <a:p>
            <a:pPr algn="l"/>
            <a:r>
              <a:rPr lang="en-US" altLang="de-DE" sz="1200" b="1" dirty="0">
                <a:latin typeface="Courier New" pitchFamily="49" charset="0"/>
              </a:rPr>
              <a:t>                             DATA(2)) after 2 ns;</a:t>
            </a:r>
            <a:endParaRPr lang="de-DE" altLang="de-DE" sz="1200" b="1" dirty="0">
              <a:latin typeface="Courier New" pitchFamily="49" charset="0"/>
            </a:endParaRPr>
          </a:p>
          <a:p>
            <a:pPr algn="l"/>
            <a:r>
              <a:rPr lang="en-US" altLang="de-DE" sz="1200" b="1" dirty="0">
                <a:latin typeface="Courier New" pitchFamily="49" charset="0"/>
              </a:rPr>
              <a:t>      end if;</a:t>
            </a:r>
            <a:endParaRPr lang="de-DE" altLang="de-DE" sz="1200" b="1" dirty="0">
              <a:latin typeface="Courier New" pitchFamily="49" charset="0"/>
            </a:endParaRPr>
          </a:p>
          <a:p>
            <a:pPr algn="l"/>
            <a:r>
              <a:rPr lang="en-US" altLang="de-DE" sz="1200" b="1" dirty="0">
                <a:latin typeface="Courier New" pitchFamily="49" charset="0"/>
              </a:rPr>
              <a:t>   end if;</a:t>
            </a:r>
            <a:endParaRPr lang="de-DE" altLang="de-DE" sz="1200" b="1" dirty="0">
              <a:latin typeface="Courier New" pitchFamily="49" charset="0"/>
            </a:endParaRPr>
          </a:p>
          <a:p>
            <a:pPr algn="l"/>
            <a:r>
              <a:rPr lang="en-US" altLang="de-DE" sz="1200" b="1" dirty="0">
                <a:latin typeface="Courier New" pitchFamily="49" charset="0"/>
              </a:rPr>
              <a:t>end process DATA_P;</a:t>
            </a:r>
            <a:endParaRPr lang="de-DE" altLang="de-DE" sz="1200" b="1" dirty="0">
              <a:latin typeface="Courier New" pitchFamily="49" charset="0"/>
            </a:endParaRPr>
          </a:p>
          <a:p>
            <a:pPr algn="l"/>
            <a:r>
              <a:rPr lang="en-US" altLang="de-DE" sz="1200" b="1" dirty="0">
                <a:latin typeface="Courier New" pitchFamily="49" charset="0"/>
              </a:rPr>
              <a:t>BUS_DATA &lt;= DATA; ...</a:t>
            </a:r>
            <a:endParaRPr lang="de-DE" altLang="de-DE" sz="1200" b="1" dirty="0">
              <a:latin typeface="Courier New" pitchFamily="49" charset="0"/>
            </a:endParaRPr>
          </a:p>
        </p:txBody>
      </p:sp>
      <p:sp>
        <p:nvSpPr>
          <p:cNvPr id="61443"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DB643038-ED39-43ED-AF53-9CA76343494E}" type="datetime1">
              <a:rPr lang="de-DE" altLang="en-US" sz="1000" smtClean="0">
                <a:latin typeface="Arial" pitchFamily="34" charset="0"/>
              </a:rPr>
              <a:pPr/>
              <a:t>15.01.2019</a:t>
            </a:fld>
            <a:endParaRPr lang="de-DE" altLang="en-US" sz="1000" smtClean="0">
              <a:latin typeface="Arial" pitchFamily="34" charset="0"/>
            </a:endParaRPr>
          </a:p>
        </p:txBody>
      </p:sp>
      <p:sp>
        <p:nvSpPr>
          <p:cNvPr id="61444"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1445"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C0EC44A3-1B0C-441F-A987-CCA56910413C}" type="slidenum">
              <a:rPr lang="en-US" altLang="en-US" sz="1200" b="0" smtClean="0">
                <a:solidFill>
                  <a:schemeClr val="tx2"/>
                </a:solidFill>
              </a:rPr>
              <a:pPr algn="r">
                <a:spcBef>
                  <a:spcPct val="0"/>
                </a:spcBef>
                <a:buFontTx/>
                <a:buNone/>
              </a:pPr>
              <a:t>54</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VHDL Modell für den Senderautomaten (1)</a:t>
            </a:r>
          </a:p>
        </p:txBody>
      </p:sp>
      <p:sp>
        <p:nvSpPr>
          <p:cNvPr id="6144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4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4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0"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2"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6"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7"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8"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59"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6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6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6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1463" name="Textfeld 31"/>
          <p:cNvSpPr txBox="1">
            <a:spLocks noChangeArrowheads="1"/>
          </p:cNvSpPr>
          <p:nvPr/>
        </p:nvSpPr>
        <p:spPr bwMode="auto">
          <a:xfrm>
            <a:off x="5662613" y="1693863"/>
            <a:ext cx="4681537" cy="212248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a:t>
            </a:r>
          </a:p>
          <a:p>
            <a:pPr algn="l"/>
            <a:r>
              <a:rPr lang="en-US" altLang="de-DE" sz="1200" b="1">
                <a:latin typeface="Courier New" pitchFamily="49" charset="0"/>
              </a:rPr>
              <a:t>REG: process(CLK, RESET)</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RESET = '1' then</a:t>
            </a:r>
            <a:endParaRPr lang="de-DE" altLang="de-DE" sz="1200" b="1">
              <a:latin typeface="Courier New" pitchFamily="49" charset="0"/>
            </a:endParaRPr>
          </a:p>
          <a:p>
            <a:pPr algn="l"/>
            <a:r>
              <a:rPr lang="en-US" altLang="de-DE" sz="1200" b="1">
                <a:latin typeface="Courier New" pitchFamily="49" charset="0"/>
              </a:rPr>
              <a:t>      STATE &lt;= IDLE after 2 ns; </a:t>
            </a:r>
            <a:endParaRPr lang="de-DE" altLang="de-DE" sz="1200" b="1">
              <a:latin typeface="Courier New" pitchFamily="49" charset="0"/>
            </a:endParaRPr>
          </a:p>
          <a:p>
            <a:pPr algn="l"/>
            <a:r>
              <a:rPr lang="en-US" altLang="de-DE" sz="1200" b="1">
                <a:latin typeface="Courier New" pitchFamily="49" charset="0"/>
              </a:rPr>
              <a:t>   elsif CLK = '1' and CLK'event then</a:t>
            </a:r>
            <a:endParaRPr lang="de-DE" altLang="de-DE" sz="1200" b="1">
              <a:latin typeface="Courier New" pitchFamily="49" charset="0"/>
            </a:endParaRPr>
          </a:p>
          <a:p>
            <a:pPr algn="l"/>
            <a:r>
              <a:rPr lang="en-US" altLang="de-DE" sz="1200" b="1">
                <a:latin typeface="Courier New" pitchFamily="49" charset="0"/>
              </a:rPr>
              <a:t>     STATE &lt;= NEXT_STATE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REG;</a:t>
            </a:r>
          </a:p>
          <a:p>
            <a:pPr algn="l"/>
            <a:endParaRPr lang="en-US" altLang="de-DE" sz="1200" b="1">
              <a:latin typeface="Courier New" pitchFamily="49" charset="0"/>
            </a:endParaRPr>
          </a:p>
          <a:p>
            <a:pPr algn="l"/>
            <a:r>
              <a:rPr lang="en-US" altLang="de-DE" sz="1200" b="1">
                <a:latin typeface="Courier New" pitchFamily="49" charset="0"/>
              </a:rPr>
              <a:t>...</a:t>
            </a:r>
            <a:endParaRPr lang="de-DE" altLang="de-DE" sz="1200" b="1">
              <a:latin typeface="Courier New" pitchFamily="49" charset="0"/>
            </a:endParaRPr>
          </a:p>
        </p:txBody>
      </p:sp>
      <p:sp>
        <p:nvSpPr>
          <p:cNvPr id="38" name="AutoShape 5"/>
          <p:cNvSpPr>
            <a:spLocks noChangeArrowheads="1"/>
          </p:cNvSpPr>
          <p:nvPr/>
        </p:nvSpPr>
        <p:spPr bwMode="auto">
          <a:xfrm>
            <a:off x="6207125" y="4025900"/>
            <a:ext cx="4208463" cy="782638"/>
          </a:xfrm>
          <a:prstGeom prst="wedgeRoundRectCallout">
            <a:avLst>
              <a:gd name="adj1" fmla="val -18230"/>
              <a:gd name="adj2" fmla="val -13789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Zustandsregister des Senderautomaten </a:t>
            </a:r>
          </a:p>
        </p:txBody>
      </p:sp>
      <p:sp>
        <p:nvSpPr>
          <p:cNvPr id="41" name="AutoShape 5"/>
          <p:cNvSpPr>
            <a:spLocks noChangeArrowheads="1"/>
          </p:cNvSpPr>
          <p:nvPr/>
        </p:nvSpPr>
        <p:spPr bwMode="auto">
          <a:xfrm>
            <a:off x="5899150" y="5149850"/>
            <a:ext cx="3548063" cy="782638"/>
          </a:xfrm>
          <a:prstGeom prst="wedgeRoundRectCallout">
            <a:avLst>
              <a:gd name="adj1" fmla="val -70579"/>
              <a:gd name="adj2" fmla="val 6531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Erzeugung von Pseudozufallsdaten mit 4-Bit Links SRG.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72E90B05-A334-4FD0-A37D-AE51056419BA}" type="datetime1">
              <a:rPr lang="de-DE" altLang="en-US" sz="1000" smtClean="0">
                <a:latin typeface="Arial" pitchFamily="34" charset="0"/>
              </a:rPr>
              <a:pPr/>
              <a:t>15.01.2019</a:t>
            </a:fld>
            <a:endParaRPr lang="de-DE" altLang="en-US" sz="1000" smtClean="0">
              <a:latin typeface="Arial" pitchFamily="34" charset="0"/>
            </a:endParaRPr>
          </a:p>
        </p:txBody>
      </p:sp>
      <p:sp>
        <p:nvSpPr>
          <p:cNvPr id="62467"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2468"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AD101F5C-2C2B-4745-B153-97D92D6BE58F}" type="slidenum">
              <a:rPr lang="en-US" altLang="en-US" sz="1200" b="0" smtClean="0">
                <a:solidFill>
                  <a:schemeClr val="tx2"/>
                </a:solidFill>
              </a:rPr>
              <a:pPr algn="r">
                <a:spcBef>
                  <a:spcPct val="0"/>
                </a:spcBef>
                <a:buFontTx/>
                <a:buNone/>
              </a:pPr>
              <a:t>55</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VHDL Modell für den Senderautomaten (2)</a:t>
            </a:r>
          </a:p>
        </p:txBody>
      </p:sp>
      <p:sp>
        <p:nvSpPr>
          <p:cNvPr id="6247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3"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5"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79"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0"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1"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2"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2486" name="Textfeld 25"/>
          <p:cNvSpPr txBox="1">
            <a:spLocks noChangeArrowheads="1"/>
          </p:cNvSpPr>
          <p:nvPr/>
        </p:nvSpPr>
        <p:spPr bwMode="auto">
          <a:xfrm>
            <a:off x="517525" y="1836738"/>
            <a:ext cx="7850188" cy="45243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COMB: process(STATE , START, ACK_SYNC)</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NEXT_STATE &lt;= STATE after 2 ns; -- Default: verbleibe im Zustand</a:t>
            </a:r>
            <a:endParaRPr lang="de-DE" altLang="de-DE" sz="1200" b="1">
              <a:latin typeface="Courier New" pitchFamily="49" charset="0"/>
            </a:endParaRPr>
          </a:p>
          <a:p>
            <a:pPr algn="l"/>
            <a:r>
              <a:rPr lang="en-US" altLang="de-DE" sz="1200" b="1">
                <a:latin typeface="Courier New" pitchFamily="49" charset="0"/>
              </a:rPr>
              <a:t>   REQ_int &lt;= '0' after 2 ns;</a:t>
            </a:r>
            <a:endParaRPr lang="de-DE" altLang="de-DE" sz="1200" b="1">
              <a:latin typeface="Courier New" pitchFamily="49" charset="0"/>
            </a:endParaRPr>
          </a:p>
          <a:p>
            <a:pPr algn="l"/>
            <a:r>
              <a:rPr lang="en-US" altLang="de-DE" sz="1200" b="1">
                <a:latin typeface="Courier New" pitchFamily="49" charset="0"/>
              </a:rPr>
              <a:t>   READY_int &lt;= '0' after 2 ns;</a:t>
            </a:r>
            <a:endParaRPr lang="de-DE" altLang="de-DE" sz="1200" b="1">
              <a:latin typeface="Courier New" pitchFamily="49" charset="0"/>
            </a:endParaRPr>
          </a:p>
          <a:p>
            <a:pPr algn="l"/>
            <a:r>
              <a:rPr lang="en-US" altLang="de-DE" sz="1200" b="1">
                <a:latin typeface="Courier New" pitchFamily="49" charset="0"/>
              </a:rPr>
              <a:t>   case STATE is</a:t>
            </a:r>
            <a:endParaRPr lang="de-DE" altLang="de-DE" sz="1200" b="1">
              <a:latin typeface="Courier New" pitchFamily="49" charset="0"/>
            </a:endParaRPr>
          </a:p>
          <a:p>
            <a:pPr algn="l"/>
            <a:r>
              <a:rPr lang="en-US" altLang="de-DE" sz="1200" b="1">
                <a:latin typeface="Courier New" pitchFamily="49" charset="0"/>
              </a:rPr>
              <a:t>      when IDLE =&gt;               -- warte auf START</a:t>
            </a:r>
            <a:endParaRPr lang="de-DE" altLang="de-DE" sz="1200" b="1">
              <a:latin typeface="Courier New" pitchFamily="49" charset="0"/>
            </a:endParaRPr>
          </a:p>
          <a:p>
            <a:pPr algn="l"/>
            <a:r>
              <a:rPr lang="en-US" altLang="de-DE" sz="1200" b="1">
                <a:latin typeface="Courier New" pitchFamily="49" charset="0"/>
              </a:rPr>
              <a:t>         READY_int &lt;= '1' after 2 ns;</a:t>
            </a:r>
            <a:endParaRPr lang="de-DE" altLang="de-DE" sz="1200" b="1">
              <a:latin typeface="Courier New" pitchFamily="49" charset="0"/>
            </a:endParaRPr>
          </a:p>
          <a:p>
            <a:pPr algn="l"/>
            <a:r>
              <a:rPr lang="en-US" altLang="de-DE" sz="1200" b="1">
                <a:latin typeface="Courier New" pitchFamily="49" charset="0"/>
              </a:rPr>
              <a:t>         if START = '1' then</a:t>
            </a:r>
            <a:endParaRPr lang="de-DE" altLang="de-DE" sz="1200" b="1">
              <a:latin typeface="Courier New" pitchFamily="49" charset="0"/>
            </a:endParaRPr>
          </a:p>
          <a:p>
            <a:pPr algn="l"/>
            <a:r>
              <a:rPr lang="en-US" altLang="de-DE" sz="1200" b="1">
                <a:latin typeface="Courier New" pitchFamily="49" charset="0"/>
              </a:rPr>
              <a:t>            NEXT_STATE &lt;= REQ1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when REQ1 =&gt;               -- warte auf ACK_SYN = 1</a:t>
            </a:r>
            <a:endParaRPr lang="de-DE" altLang="de-DE" sz="1200" b="1">
              <a:latin typeface="Courier New" pitchFamily="49" charset="0"/>
            </a:endParaRPr>
          </a:p>
          <a:p>
            <a:pPr algn="l"/>
            <a:r>
              <a:rPr lang="en-US" altLang="de-DE" sz="1200" b="1">
                <a:latin typeface="Courier New" pitchFamily="49" charset="0"/>
              </a:rPr>
              <a:t>         REQ_int &lt;= '1' after 2 ns;</a:t>
            </a:r>
            <a:endParaRPr lang="de-DE" altLang="de-DE" sz="1200" b="1">
              <a:latin typeface="Courier New" pitchFamily="49" charset="0"/>
            </a:endParaRPr>
          </a:p>
          <a:p>
            <a:pPr algn="l"/>
            <a:r>
              <a:rPr lang="en-US" altLang="de-DE" sz="1200" b="1">
                <a:latin typeface="Courier New" pitchFamily="49" charset="0"/>
              </a:rPr>
              <a:t>         if ACK_SYNC = '1' then</a:t>
            </a:r>
            <a:endParaRPr lang="de-DE" altLang="de-DE" sz="1200" b="1">
              <a:latin typeface="Courier New" pitchFamily="49" charset="0"/>
            </a:endParaRPr>
          </a:p>
          <a:p>
            <a:pPr algn="l"/>
            <a:r>
              <a:rPr lang="en-US" altLang="de-DE" sz="1200" b="1">
                <a:latin typeface="Courier New" pitchFamily="49" charset="0"/>
              </a:rPr>
              <a:t>            NEXT_STATE &lt;= REQ2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when REQ2 =&gt;               -- warte auf ACK_SYN = 0</a:t>
            </a:r>
            <a:endParaRPr lang="de-DE" altLang="de-DE" sz="1200" b="1">
              <a:latin typeface="Courier New" pitchFamily="49" charset="0"/>
            </a:endParaRPr>
          </a:p>
          <a:p>
            <a:pPr algn="l"/>
            <a:r>
              <a:rPr lang="en-US" altLang="de-DE" sz="1200" b="1">
                <a:latin typeface="Courier New" pitchFamily="49" charset="0"/>
              </a:rPr>
              <a:t>         if ACK_SYNC = '0' then</a:t>
            </a:r>
            <a:endParaRPr lang="de-DE" altLang="de-DE" sz="1200" b="1">
              <a:latin typeface="Courier New" pitchFamily="49" charset="0"/>
            </a:endParaRPr>
          </a:p>
          <a:p>
            <a:pPr algn="l"/>
            <a:r>
              <a:rPr lang="en-US" altLang="de-DE" sz="1200" b="1">
                <a:latin typeface="Courier New" pitchFamily="49" charset="0"/>
              </a:rPr>
              <a:t>            NEXT_STATE &lt;= IDLE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case;</a:t>
            </a:r>
            <a:endParaRPr lang="de-DE" altLang="de-DE" sz="1200" b="1">
              <a:latin typeface="Courier New" pitchFamily="49" charset="0"/>
            </a:endParaRPr>
          </a:p>
          <a:p>
            <a:pPr algn="l"/>
            <a:r>
              <a:rPr lang="en-US" altLang="de-DE" sz="1200" b="1">
                <a:latin typeface="Courier New" pitchFamily="49" charset="0"/>
              </a:rPr>
              <a:t>end process COMB;</a:t>
            </a:r>
            <a:endParaRPr lang="de-DE" altLang="de-DE" sz="1200" b="1">
              <a:latin typeface="Courier New" pitchFamily="49" charset="0"/>
            </a:endParaRPr>
          </a:p>
          <a:p>
            <a:pPr algn="l"/>
            <a:r>
              <a:rPr lang="en-US" altLang="de-DE" sz="1200" b="1">
                <a:latin typeface="Courier New" pitchFamily="49" charset="0"/>
              </a:rPr>
              <a:t>REQ &lt;= REQ_int;</a:t>
            </a:r>
            <a:endParaRPr lang="de-DE" altLang="de-DE" sz="1200" b="1">
              <a:latin typeface="Courier New" pitchFamily="49" charset="0"/>
            </a:endParaRPr>
          </a:p>
          <a:p>
            <a:pPr algn="l"/>
            <a:r>
              <a:rPr lang="en-US" altLang="de-DE" sz="1200" b="1">
                <a:latin typeface="Courier New" pitchFamily="49" charset="0"/>
              </a:rPr>
              <a:t>READY &lt;= READY_int;</a:t>
            </a:r>
            <a:endParaRPr lang="de-DE" altLang="de-DE" sz="1200" b="1">
              <a:latin typeface="Courier New" pitchFamily="49" charset="0"/>
            </a:endParaRPr>
          </a:p>
        </p:txBody>
      </p:sp>
      <p:sp>
        <p:nvSpPr>
          <p:cNvPr id="38" name="AutoShape 5"/>
          <p:cNvSpPr>
            <a:spLocks noChangeArrowheads="1"/>
          </p:cNvSpPr>
          <p:nvPr/>
        </p:nvSpPr>
        <p:spPr bwMode="auto">
          <a:xfrm>
            <a:off x="6999288" y="1981200"/>
            <a:ext cx="3257550" cy="782638"/>
          </a:xfrm>
          <a:prstGeom prst="wedgeRoundRectCallout">
            <a:avLst>
              <a:gd name="adj1" fmla="val -131268"/>
              <a:gd name="adj2" fmla="val -4785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Übergangs- und Ausgangsschaltnetz des Senderautomaten. </a:t>
            </a:r>
          </a:p>
        </p:txBody>
      </p:sp>
      <p:sp>
        <p:nvSpPr>
          <p:cNvPr id="32" name="AutoShape 5"/>
          <p:cNvSpPr>
            <a:spLocks noChangeArrowheads="1"/>
          </p:cNvSpPr>
          <p:nvPr/>
        </p:nvSpPr>
        <p:spPr bwMode="auto">
          <a:xfrm>
            <a:off x="6064250" y="3925888"/>
            <a:ext cx="2616200" cy="566737"/>
          </a:xfrm>
          <a:prstGeom prst="wedgeRoundRectCallout">
            <a:avLst>
              <a:gd name="adj1" fmla="val -134179"/>
              <a:gd name="adj2" fmla="val 80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Setze das REQ-Signal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A3F9201A-66ED-45F1-8869-889FC6E0F038}" type="datetime1">
              <a:rPr lang="de-DE" altLang="en-US" sz="1000" smtClean="0">
                <a:latin typeface="Arial" pitchFamily="34" charset="0"/>
              </a:rPr>
              <a:pPr/>
              <a:t>15.01.2019</a:t>
            </a:fld>
            <a:endParaRPr lang="de-DE" altLang="en-US" sz="1000" smtClean="0">
              <a:latin typeface="Arial" pitchFamily="34" charset="0"/>
            </a:endParaRPr>
          </a:p>
        </p:txBody>
      </p:sp>
      <p:sp>
        <p:nvSpPr>
          <p:cNvPr id="63491"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3492"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9338DE91-E07C-4B6E-9497-9E0D70383EBB}" type="slidenum">
              <a:rPr lang="en-US" altLang="en-US" sz="1200" b="0" smtClean="0">
                <a:solidFill>
                  <a:schemeClr val="tx2"/>
                </a:solidFill>
              </a:rPr>
              <a:pPr algn="r">
                <a:spcBef>
                  <a:spcPct val="0"/>
                </a:spcBef>
                <a:buFontTx/>
                <a:buNone/>
              </a:pPr>
              <a:t>56</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VHDL Modell für den Empfängerautomaten (1)</a:t>
            </a:r>
          </a:p>
        </p:txBody>
      </p:sp>
      <p:sp>
        <p:nvSpPr>
          <p:cNvPr id="6349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49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49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497"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49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499"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3"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4"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5"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6"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0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3510" name="Textfeld 25"/>
          <p:cNvSpPr txBox="1">
            <a:spLocks noChangeArrowheads="1"/>
          </p:cNvSpPr>
          <p:nvPr/>
        </p:nvSpPr>
        <p:spPr bwMode="auto">
          <a:xfrm>
            <a:off x="517525" y="1836738"/>
            <a:ext cx="7850188" cy="48942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dirty="0">
                <a:latin typeface="Courier New" pitchFamily="49" charset="0"/>
              </a:rPr>
              <a:t>-- </a:t>
            </a:r>
            <a:r>
              <a:rPr lang="en-US" altLang="de-DE" sz="1200" b="1" dirty="0" err="1">
                <a:latin typeface="Courier New" pitchFamily="49" charset="0"/>
              </a:rPr>
              <a:t>Asynchroner</a:t>
            </a:r>
            <a:r>
              <a:rPr lang="en-US" altLang="de-DE" sz="1200" b="1" dirty="0">
                <a:latin typeface="Courier New" pitchFamily="49" charset="0"/>
              </a:rPr>
              <a:t> </a:t>
            </a:r>
            <a:r>
              <a:rPr lang="en-US" altLang="de-DE" sz="1200" b="1" dirty="0" err="1">
                <a:latin typeface="Courier New" pitchFamily="49" charset="0"/>
              </a:rPr>
              <a:t>Empfänger</a:t>
            </a:r>
            <a:r>
              <a:rPr lang="en-US" altLang="de-DE" sz="1200" b="1" dirty="0">
                <a:latin typeface="Courier New" pitchFamily="49" charset="0"/>
              </a:rPr>
              <a:t> </a:t>
            </a:r>
            <a:r>
              <a:rPr lang="en-US" altLang="de-DE" sz="1200" b="1" dirty="0" err="1">
                <a:latin typeface="Courier New" pitchFamily="49" charset="0"/>
              </a:rPr>
              <a:t>für</a:t>
            </a:r>
            <a:r>
              <a:rPr lang="en-US" altLang="de-DE" sz="1200" b="1" dirty="0">
                <a:latin typeface="Courier New" pitchFamily="49" charset="0"/>
              </a:rPr>
              <a:t> 4-Phasen Handshake</a:t>
            </a:r>
            <a:endParaRPr lang="de-DE" altLang="de-DE" sz="1200" b="1" dirty="0">
              <a:latin typeface="Courier New" pitchFamily="49" charset="0"/>
            </a:endParaRPr>
          </a:p>
          <a:p>
            <a:pPr algn="l"/>
            <a:r>
              <a:rPr lang="en-US" altLang="de-DE" sz="1200" b="1" dirty="0">
                <a:latin typeface="Courier New" pitchFamily="49" charset="0"/>
              </a:rPr>
              <a:t>library </a:t>
            </a:r>
            <a:r>
              <a:rPr lang="en-US" altLang="de-DE" sz="1200" b="1" dirty="0" err="1">
                <a:latin typeface="Courier New" pitchFamily="49" charset="0"/>
              </a:rPr>
              <a:t>ieee</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use ieee.std_logic_1164.all; use </a:t>
            </a:r>
            <a:r>
              <a:rPr lang="en-US" altLang="de-DE" sz="1200" b="1" dirty="0" err="1">
                <a:latin typeface="Courier New" pitchFamily="49" charset="0"/>
              </a:rPr>
              <a:t>ieee.numeric_std.all</a:t>
            </a:r>
            <a:r>
              <a:rPr lang="en-US" altLang="de-DE" sz="1200" b="1" dirty="0">
                <a:latin typeface="Courier New" pitchFamily="49" charset="0"/>
              </a:rPr>
              <a:t>;</a:t>
            </a:r>
            <a:endParaRPr lang="de-DE" altLang="de-DE" sz="1200" b="1" dirty="0">
              <a:latin typeface="Courier New" pitchFamily="49" charset="0"/>
            </a:endParaRPr>
          </a:p>
          <a:p>
            <a:pPr algn="l"/>
            <a:r>
              <a:rPr lang="en-US" altLang="de-DE" sz="1200" b="1" dirty="0">
                <a:latin typeface="Courier New" pitchFamily="49" charset="0"/>
              </a:rPr>
              <a:t>entity A_EMPFAENGER is</a:t>
            </a:r>
            <a:endParaRPr lang="de-DE" altLang="de-DE" sz="1200" b="1" dirty="0">
              <a:latin typeface="Courier New" pitchFamily="49" charset="0"/>
            </a:endParaRPr>
          </a:p>
          <a:p>
            <a:pPr algn="l"/>
            <a:r>
              <a:rPr lang="en-US" altLang="de-DE" sz="1200" b="1" dirty="0">
                <a:latin typeface="Courier New" pitchFamily="49" charset="0"/>
              </a:rPr>
              <a:t>  port (CLK, RESET: in bit;</a:t>
            </a:r>
            <a:endParaRPr lang="de-DE" altLang="de-DE" sz="1200" b="1" dirty="0">
              <a:latin typeface="Courier New" pitchFamily="49" charset="0"/>
            </a:endParaRPr>
          </a:p>
          <a:p>
            <a:pPr algn="l"/>
            <a:r>
              <a:rPr lang="en-US" altLang="de-DE" sz="1200" b="1" dirty="0">
                <a:latin typeface="Courier New" pitchFamily="49" charset="0"/>
              </a:rPr>
              <a:t>        BUS_DATA: in unsigned(3 </a:t>
            </a:r>
            <a:r>
              <a:rPr lang="en-US" altLang="de-DE" sz="1200" b="1" dirty="0" err="1">
                <a:latin typeface="Courier New" pitchFamily="49" charset="0"/>
              </a:rPr>
              <a:t>downto</a:t>
            </a:r>
            <a:r>
              <a:rPr lang="en-US" altLang="de-DE" sz="1200" b="1" dirty="0">
                <a:latin typeface="Courier New" pitchFamily="49" charset="0"/>
              </a:rPr>
              <a:t> 0);</a:t>
            </a:r>
            <a:endParaRPr lang="de-DE" altLang="de-DE" sz="1200" b="1" dirty="0">
              <a:latin typeface="Courier New" pitchFamily="49" charset="0"/>
            </a:endParaRPr>
          </a:p>
          <a:p>
            <a:pPr algn="l"/>
            <a:r>
              <a:rPr lang="en-US" altLang="de-DE" sz="1200" b="1" dirty="0">
                <a:latin typeface="Courier New" pitchFamily="49" charset="0"/>
              </a:rPr>
              <a:t>        REQ_SYNC: in bit;</a:t>
            </a:r>
            <a:endParaRPr lang="de-DE" altLang="de-DE" sz="1200" b="1" dirty="0">
              <a:latin typeface="Courier New" pitchFamily="49" charset="0"/>
            </a:endParaRPr>
          </a:p>
          <a:p>
            <a:pPr algn="l"/>
            <a:r>
              <a:rPr lang="en-US" altLang="de-DE" sz="1200" b="1" dirty="0">
                <a:latin typeface="Courier New" pitchFamily="49" charset="0"/>
              </a:rPr>
              <a:t>        ACK: out bit;</a:t>
            </a:r>
            <a:endParaRPr lang="de-DE" altLang="de-DE" sz="1200" b="1" dirty="0">
              <a:latin typeface="Courier New" pitchFamily="49" charset="0"/>
            </a:endParaRPr>
          </a:p>
          <a:p>
            <a:pPr algn="l"/>
            <a:r>
              <a:rPr lang="en-US" altLang="de-DE" sz="1200" b="1" dirty="0">
                <a:latin typeface="Courier New" pitchFamily="49" charset="0"/>
              </a:rPr>
              <a:t>        DATA: out unsigned(3 </a:t>
            </a:r>
            <a:r>
              <a:rPr lang="en-US" altLang="de-DE" sz="1200" b="1" dirty="0" err="1">
                <a:latin typeface="Courier New" pitchFamily="49" charset="0"/>
              </a:rPr>
              <a:t>downto</a:t>
            </a:r>
            <a:r>
              <a:rPr lang="en-US" altLang="de-DE" sz="1200" b="1" dirty="0">
                <a:latin typeface="Courier New" pitchFamily="49" charset="0"/>
              </a:rPr>
              <a:t> 0)</a:t>
            </a:r>
            <a:endParaRPr lang="de-DE" altLang="de-DE" sz="1200" b="1" dirty="0">
              <a:latin typeface="Courier New" pitchFamily="49" charset="0"/>
            </a:endParaRPr>
          </a:p>
          <a:p>
            <a:pPr algn="l"/>
            <a:r>
              <a:rPr lang="en-US" altLang="de-DE" sz="1200" b="1" dirty="0">
                <a:latin typeface="Courier New" pitchFamily="49" charset="0"/>
              </a:rPr>
              <a:t>  ); </a:t>
            </a:r>
            <a:endParaRPr lang="de-DE" altLang="de-DE" sz="1200" b="1" dirty="0">
              <a:latin typeface="Courier New" pitchFamily="49" charset="0"/>
            </a:endParaRPr>
          </a:p>
          <a:p>
            <a:pPr algn="l"/>
            <a:r>
              <a:rPr lang="en-US" altLang="de-DE" sz="1200" b="1" dirty="0">
                <a:latin typeface="Courier New" pitchFamily="49" charset="0"/>
              </a:rPr>
              <a:t>end A_EMPFAENGER;</a:t>
            </a:r>
            <a:endParaRPr lang="de-DE" altLang="de-DE" sz="1200" b="1" dirty="0">
              <a:latin typeface="Courier New" pitchFamily="49" charset="0"/>
            </a:endParaRPr>
          </a:p>
          <a:p>
            <a:pPr algn="l"/>
            <a:r>
              <a:rPr lang="en-US" altLang="de-DE" sz="1200" b="1" dirty="0">
                <a:latin typeface="Courier New" pitchFamily="49" charset="0"/>
              </a:rPr>
              <a:t> </a:t>
            </a:r>
            <a:endParaRPr lang="de-DE" altLang="de-DE" sz="1200" b="1" dirty="0">
              <a:latin typeface="Courier New" pitchFamily="49" charset="0"/>
            </a:endParaRPr>
          </a:p>
          <a:p>
            <a:pPr algn="l"/>
            <a:r>
              <a:rPr lang="en-US" altLang="de-DE" sz="1200" b="1" dirty="0">
                <a:latin typeface="Courier New" pitchFamily="49" charset="0"/>
              </a:rPr>
              <a:t>architecture VERHALTEN of A_EMPFAENGER is</a:t>
            </a:r>
            <a:endParaRPr lang="de-DE" altLang="de-DE" sz="1200" b="1" dirty="0">
              <a:latin typeface="Courier New" pitchFamily="49" charset="0"/>
            </a:endParaRPr>
          </a:p>
          <a:p>
            <a:pPr algn="l"/>
            <a:r>
              <a:rPr lang="en-US" altLang="de-DE" sz="1200" b="1" dirty="0" smtClean="0">
                <a:latin typeface="Courier New" pitchFamily="49" charset="0"/>
              </a:rPr>
              <a:t>  type </a:t>
            </a:r>
            <a:r>
              <a:rPr lang="en-US" altLang="de-DE" sz="1200" b="1" dirty="0">
                <a:latin typeface="Courier New" pitchFamily="49" charset="0"/>
              </a:rPr>
              <a:t>STATE_TYPE is(ACK1, ACK2);</a:t>
            </a:r>
            <a:endParaRPr lang="de-DE" altLang="de-DE" sz="1200" b="1" dirty="0">
              <a:latin typeface="Courier New" pitchFamily="49" charset="0"/>
            </a:endParaRPr>
          </a:p>
          <a:p>
            <a:pPr algn="l"/>
            <a:r>
              <a:rPr lang="en-US" altLang="de-DE" sz="1200" b="1" dirty="0" smtClean="0">
                <a:latin typeface="Courier New" pitchFamily="49" charset="0"/>
              </a:rPr>
              <a:t>  signal </a:t>
            </a:r>
            <a:r>
              <a:rPr lang="en-US" altLang="de-DE" sz="1200" b="1" dirty="0" err="1">
                <a:latin typeface="Courier New" pitchFamily="49" charset="0"/>
              </a:rPr>
              <a:t>ACK_int</a:t>
            </a:r>
            <a:r>
              <a:rPr lang="en-US" altLang="de-DE" sz="1200" b="1" dirty="0">
                <a:latin typeface="Courier New" pitchFamily="49" charset="0"/>
              </a:rPr>
              <a:t>: bit;</a:t>
            </a:r>
            <a:endParaRPr lang="de-DE" altLang="de-DE" sz="1200" b="1" dirty="0">
              <a:latin typeface="Courier New" pitchFamily="49" charset="0"/>
            </a:endParaRPr>
          </a:p>
          <a:p>
            <a:pPr algn="l"/>
            <a:r>
              <a:rPr lang="en-US" altLang="de-DE" sz="1200" b="1" dirty="0" smtClean="0">
                <a:latin typeface="Courier New" pitchFamily="49" charset="0"/>
              </a:rPr>
              <a:t>  signal </a:t>
            </a:r>
            <a:r>
              <a:rPr lang="en-US" altLang="de-DE" sz="1200" b="1" dirty="0">
                <a:latin typeface="Courier New" pitchFamily="49" charset="0"/>
              </a:rPr>
              <a:t>STATE, NEXT_STATE: STATE_TYPE;</a:t>
            </a:r>
            <a:endParaRPr lang="de-DE" altLang="de-DE" sz="1200" b="1" dirty="0">
              <a:latin typeface="Courier New" pitchFamily="49" charset="0"/>
            </a:endParaRPr>
          </a:p>
          <a:p>
            <a:pPr algn="l"/>
            <a:r>
              <a:rPr lang="en-US" altLang="de-DE" sz="1200" b="1" dirty="0">
                <a:latin typeface="Courier New" pitchFamily="49" charset="0"/>
              </a:rPr>
              <a:t>begin</a:t>
            </a:r>
            <a:endParaRPr lang="de-DE" altLang="de-DE" sz="1200" b="1" dirty="0">
              <a:latin typeface="Courier New" pitchFamily="49" charset="0"/>
            </a:endParaRPr>
          </a:p>
          <a:p>
            <a:pPr algn="l"/>
            <a:r>
              <a:rPr lang="en-US" altLang="de-DE" sz="1200" b="1" dirty="0">
                <a:latin typeface="Courier New" pitchFamily="49" charset="0"/>
              </a:rPr>
              <a:t>REG: process(CLK, RESET)</a:t>
            </a:r>
            <a:endParaRPr lang="de-DE" altLang="de-DE" sz="1200" b="1" dirty="0">
              <a:latin typeface="Courier New" pitchFamily="49" charset="0"/>
            </a:endParaRPr>
          </a:p>
          <a:p>
            <a:pPr algn="l"/>
            <a:r>
              <a:rPr lang="en-US" altLang="de-DE" sz="1200" b="1" dirty="0">
                <a:latin typeface="Courier New" pitchFamily="49" charset="0"/>
              </a:rPr>
              <a:t>begin</a:t>
            </a:r>
            <a:endParaRPr lang="de-DE" altLang="de-DE" sz="1200" b="1" dirty="0">
              <a:latin typeface="Courier New" pitchFamily="49" charset="0"/>
            </a:endParaRPr>
          </a:p>
          <a:p>
            <a:pPr algn="l"/>
            <a:r>
              <a:rPr lang="en-US" altLang="de-DE" sz="1200" b="1" dirty="0">
                <a:latin typeface="Courier New" pitchFamily="49" charset="0"/>
              </a:rPr>
              <a:t>   if RESET = '1' then</a:t>
            </a:r>
            <a:endParaRPr lang="de-DE" altLang="de-DE" sz="1200" b="1" dirty="0">
              <a:latin typeface="Courier New" pitchFamily="49" charset="0"/>
            </a:endParaRPr>
          </a:p>
          <a:p>
            <a:pPr algn="l"/>
            <a:r>
              <a:rPr lang="en-US" altLang="de-DE" sz="1200" b="1" dirty="0">
                <a:latin typeface="Courier New" pitchFamily="49" charset="0"/>
              </a:rPr>
              <a:t>      STATE &lt;= ACK1 after 2 ns; </a:t>
            </a:r>
            <a:endParaRPr lang="de-DE" altLang="de-DE" sz="1200" b="1" dirty="0">
              <a:latin typeface="Courier New" pitchFamily="49" charset="0"/>
            </a:endParaRPr>
          </a:p>
          <a:p>
            <a:pPr algn="l"/>
            <a:r>
              <a:rPr lang="en-US" altLang="de-DE" sz="1200" b="1" dirty="0">
                <a:latin typeface="Courier New" pitchFamily="49" charset="0"/>
              </a:rPr>
              <a:t>   </a:t>
            </a:r>
            <a:r>
              <a:rPr lang="en-US" altLang="de-DE" sz="1200" b="1" dirty="0" err="1">
                <a:latin typeface="Courier New" pitchFamily="49" charset="0"/>
              </a:rPr>
              <a:t>elsif</a:t>
            </a:r>
            <a:r>
              <a:rPr lang="en-US" altLang="de-DE" sz="1200" b="1" dirty="0">
                <a:latin typeface="Courier New" pitchFamily="49" charset="0"/>
              </a:rPr>
              <a:t> CLK = '1' and </a:t>
            </a:r>
            <a:r>
              <a:rPr lang="en-US" altLang="de-DE" sz="1200" b="1" dirty="0" err="1">
                <a:latin typeface="Courier New" pitchFamily="49" charset="0"/>
              </a:rPr>
              <a:t>CLK'event</a:t>
            </a:r>
            <a:r>
              <a:rPr lang="en-US" altLang="de-DE" sz="1200" b="1" dirty="0">
                <a:latin typeface="Courier New" pitchFamily="49" charset="0"/>
              </a:rPr>
              <a:t> then</a:t>
            </a:r>
            <a:endParaRPr lang="de-DE" altLang="de-DE" sz="1200" b="1" dirty="0">
              <a:latin typeface="Courier New" pitchFamily="49" charset="0"/>
            </a:endParaRPr>
          </a:p>
          <a:p>
            <a:pPr algn="l"/>
            <a:r>
              <a:rPr lang="en-US" altLang="de-DE" sz="1200" b="1" dirty="0">
                <a:latin typeface="Courier New" pitchFamily="49" charset="0"/>
              </a:rPr>
              <a:t>     STATE &lt;= NEXT_STATE after 2 ns;</a:t>
            </a:r>
            <a:endParaRPr lang="de-DE" altLang="de-DE" sz="1200" b="1" dirty="0">
              <a:latin typeface="Courier New" pitchFamily="49" charset="0"/>
            </a:endParaRPr>
          </a:p>
          <a:p>
            <a:pPr algn="l"/>
            <a:r>
              <a:rPr lang="en-US" altLang="de-DE" sz="1200" b="1" dirty="0">
                <a:latin typeface="Courier New" pitchFamily="49" charset="0"/>
              </a:rPr>
              <a:t>   end if;</a:t>
            </a:r>
            <a:endParaRPr lang="de-DE" altLang="de-DE" sz="1200" b="1" dirty="0">
              <a:latin typeface="Courier New" pitchFamily="49" charset="0"/>
            </a:endParaRPr>
          </a:p>
          <a:p>
            <a:pPr algn="l"/>
            <a:r>
              <a:rPr lang="en-US" altLang="de-DE" sz="1200" b="1" dirty="0">
                <a:latin typeface="Courier New" pitchFamily="49" charset="0"/>
              </a:rPr>
              <a:t>end process REG;</a:t>
            </a:r>
          </a:p>
        </p:txBody>
      </p:sp>
      <p:sp>
        <p:nvSpPr>
          <p:cNvPr id="40" name="AutoShape 5"/>
          <p:cNvSpPr>
            <a:spLocks noChangeArrowheads="1"/>
          </p:cNvSpPr>
          <p:nvPr/>
        </p:nvSpPr>
        <p:spPr bwMode="auto">
          <a:xfrm>
            <a:off x="4983163" y="5146675"/>
            <a:ext cx="4208462" cy="782638"/>
          </a:xfrm>
          <a:prstGeom prst="wedgeRoundRectCallout">
            <a:avLst>
              <a:gd name="adj1" fmla="val -73462"/>
              <a:gd name="adj2" fmla="val 6531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Zustandsregister des Empfängerautomaten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1B9544EF-4211-4252-BDC5-6C4C0AAA50A6}" type="datetime1">
              <a:rPr lang="de-DE" altLang="en-US" sz="1000" smtClean="0">
                <a:latin typeface="Arial" pitchFamily="34" charset="0"/>
              </a:rPr>
              <a:pPr/>
              <a:t>15.01.2019</a:t>
            </a:fld>
            <a:endParaRPr lang="de-DE" altLang="en-US" sz="1000" smtClean="0">
              <a:latin typeface="Arial" pitchFamily="34" charset="0"/>
            </a:endParaRPr>
          </a:p>
        </p:txBody>
      </p:sp>
      <p:sp>
        <p:nvSpPr>
          <p:cNvPr id="64515"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4516"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CD1E7053-DCAE-4AFA-ACE0-8B8E6B7410B6}" type="slidenum">
              <a:rPr lang="en-US" altLang="en-US" sz="1200" b="0" smtClean="0">
                <a:solidFill>
                  <a:schemeClr val="tx2"/>
                </a:solidFill>
              </a:rPr>
              <a:pPr algn="r">
                <a:spcBef>
                  <a:spcPct val="0"/>
                </a:spcBef>
                <a:buFontTx/>
                <a:buNone/>
              </a:pPr>
              <a:t>57</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VHDL Modell für den Empfängerautomaten (2)</a:t>
            </a:r>
          </a:p>
        </p:txBody>
      </p:sp>
      <p:sp>
        <p:nvSpPr>
          <p:cNvPr id="6451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1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1"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3"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7"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8"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29"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30"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3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3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3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4534" name="Textfeld 25"/>
          <p:cNvSpPr txBox="1">
            <a:spLocks noChangeArrowheads="1"/>
          </p:cNvSpPr>
          <p:nvPr/>
        </p:nvSpPr>
        <p:spPr bwMode="auto">
          <a:xfrm>
            <a:off x="517525" y="1836738"/>
            <a:ext cx="7850188" cy="54483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COMB: process(STATE , REQ_SYNC)</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NEXT_STATE &lt;= STATE after 2 ns;</a:t>
            </a:r>
            <a:endParaRPr lang="de-DE" altLang="de-DE" sz="1200" b="1">
              <a:latin typeface="Courier New" pitchFamily="49" charset="0"/>
            </a:endParaRPr>
          </a:p>
          <a:p>
            <a:pPr algn="l"/>
            <a:r>
              <a:rPr lang="en-US" altLang="de-DE" sz="1200" b="1">
                <a:latin typeface="Courier New" pitchFamily="49" charset="0"/>
              </a:rPr>
              <a:t>   ACK_int &lt;= '0' after 2 ns;</a:t>
            </a:r>
            <a:endParaRPr lang="de-DE" altLang="de-DE" sz="1200" b="1">
              <a:latin typeface="Courier New" pitchFamily="49" charset="0"/>
            </a:endParaRPr>
          </a:p>
          <a:p>
            <a:pPr algn="l"/>
            <a:r>
              <a:rPr lang="en-US" altLang="de-DE" sz="1200" b="1">
                <a:latin typeface="Courier New" pitchFamily="49" charset="0"/>
              </a:rPr>
              <a:t>   case STATE is</a:t>
            </a:r>
            <a:endParaRPr lang="de-DE" altLang="de-DE" sz="1200" b="1">
              <a:latin typeface="Courier New" pitchFamily="49" charset="0"/>
            </a:endParaRPr>
          </a:p>
          <a:p>
            <a:pPr algn="l"/>
            <a:r>
              <a:rPr lang="en-US" altLang="de-DE" sz="1200" b="1">
                <a:latin typeface="Courier New" pitchFamily="49" charset="0"/>
              </a:rPr>
              <a:t>      when ACK1 =&gt;               -- warte auf REQ_SYN = 1</a:t>
            </a:r>
            <a:endParaRPr lang="de-DE" altLang="de-DE" sz="1200" b="1">
              <a:latin typeface="Courier New" pitchFamily="49" charset="0"/>
            </a:endParaRPr>
          </a:p>
          <a:p>
            <a:pPr algn="l"/>
            <a:r>
              <a:rPr lang="en-US" altLang="de-DE" sz="1200" b="1">
                <a:latin typeface="Courier New" pitchFamily="49" charset="0"/>
              </a:rPr>
              <a:t>         if REQ_SYNC ='1' then</a:t>
            </a:r>
            <a:endParaRPr lang="de-DE" altLang="de-DE" sz="1200" b="1">
              <a:latin typeface="Courier New" pitchFamily="49" charset="0"/>
            </a:endParaRPr>
          </a:p>
          <a:p>
            <a:pPr algn="l"/>
            <a:r>
              <a:rPr lang="en-US" altLang="de-DE" sz="1200" b="1">
                <a:latin typeface="Courier New" pitchFamily="49" charset="0"/>
              </a:rPr>
              <a:t>            NEXT_STATE &lt;= ACK2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when ACK2 =&gt;               -- warte auf REQ_SYN = 0</a:t>
            </a:r>
            <a:endParaRPr lang="de-DE" altLang="de-DE" sz="1200" b="1">
              <a:latin typeface="Courier New" pitchFamily="49" charset="0"/>
            </a:endParaRPr>
          </a:p>
          <a:p>
            <a:pPr algn="l"/>
            <a:r>
              <a:rPr lang="en-US" altLang="de-DE" sz="1200" b="1">
                <a:latin typeface="Courier New" pitchFamily="49" charset="0"/>
              </a:rPr>
              <a:t>         ACK_int &lt;= '1' after 2 ns;</a:t>
            </a:r>
            <a:endParaRPr lang="de-DE" altLang="de-DE" sz="1200" b="1">
              <a:latin typeface="Courier New" pitchFamily="49" charset="0"/>
            </a:endParaRPr>
          </a:p>
          <a:p>
            <a:pPr algn="l"/>
            <a:r>
              <a:rPr lang="en-US" altLang="de-DE" sz="1200" b="1">
                <a:latin typeface="Courier New" pitchFamily="49" charset="0"/>
              </a:rPr>
              <a:t>         if REQ_SYNC = '0' then</a:t>
            </a:r>
            <a:endParaRPr lang="de-DE" altLang="de-DE" sz="1200" b="1">
              <a:latin typeface="Courier New" pitchFamily="49" charset="0"/>
            </a:endParaRPr>
          </a:p>
          <a:p>
            <a:pPr algn="l"/>
            <a:r>
              <a:rPr lang="en-US" altLang="de-DE" sz="1200" b="1">
                <a:latin typeface="Courier New" pitchFamily="49" charset="0"/>
              </a:rPr>
              <a:t>            NEXT_STATE &lt;= ACK1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case;</a:t>
            </a:r>
            <a:endParaRPr lang="de-DE" altLang="de-DE" sz="1200" b="1">
              <a:latin typeface="Courier New" pitchFamily="49" charset="0"/>
            </a:endParaRPr>
          </a:p>
          <a:p>
            <a:pPr algn="l"/>
            <a:r>
              <a:rPr lang="en-US" altLang="de-DE" sz="1200" b="1">
                <a:latin typeface="Courier New" pitchFamily="49" charset="0"/>
              </a:rPr>
              <a:t>end process COMB;</a:t>
            </a:r>
            <a:endParaRPr lang="de-DE" altLang="de-DE" sz="1200" b="1">
              <a:latin typeface="Courier New" pitchFamily="49" charset="0"/>
            </a:endParaRPr>
          </a:p>
          <a:p>
            <a:pPr algn="l"/>
            <a:r>
              <a:rPr lang="en-US" altLang="de-DE" sz="1200" b="1">
                <a:latin typeface="Courier New" pitchFamily="49" charset="0"/>
              </a:rPr>
              <a:t>ACK &lt;= ACK_int;</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DATA_P: process(CLK, RESET) -- Empfang der Daten</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RESET ='1' then</a:t>
            </a:r>
            <a:endParaRPr lang="de-DE" altLang="de-DE" sz="1200" b="1">
              <a:latin typeface="Courier New" pitchFamily="49" charset="0"/>
            </a:endParaRPr>
          </a:p>
          <a:p>
            <a:pPr algn="l"/>
            <a:r>
              <a:rPr lang="en-US" altLang="de-DE" sz="1200" b="1">
                <a:latin typeface="Courier New" pitchFamily="49" charset="0"/>
              </a:rPr>
              <a:t>      DATA &lt;=x"0";</a:t>
            </a:r>
            <a:endParaRPr lang="de-DE" altLang="de-DE" sz="1200" b="1">
              <a:latin typeface="Courier New" pitchFamily="49" charset="0"/>
            </a:endParaRPr>
          </a:p>
          <a:p>
            <a:pPr algn="l"/>
            <a:r>
              <a:rPr lang="en-US" altLang="de-DE" sz="1200" b="1">
                <a:latin typeface="Courier New" pitchFamily="49" charset="0"/>
              </a:rPr>
              <a:t>   elsif CLK='1' and CLK'event then</a:t>
            </a:r>
            <a:endParaRPr lang="de-DE" altLang="de-DE" sz="1200" b="1">
              <a:latin typeface="Courier New" pitchFamily="49" charset="0"/>
            </a:endParaRPr>
          </a:p>
          <a:p>
            <a:pPr algn="l"/>
            <a:r>
              <a:rPr lang="en-US" altLang="de-DE" sz="1200" b="1">
                <a:latin typeface="Courier New" pitchFamily="49" charset="0"/>
              </a:rPr>
              <a:t>      if (</a:t>
            </a:r>
            <a:r>
              <a:rPr lang="en-US" altLang="de-DE" sz="1200" b="1">
                <a:solidFill>
                  <a:srgbClr val="FF0000"/>
                </a:solidFill>
                <a:latin typeface="Courier New" pitchFamily="49" charset="0"/>
              </a:rPr>
              <a:t>REQ_SYNC = '1' and ACK_int = '1'</a:t>
            </a:r>
            <a:r>
              <a:rPr lang="en-US" altLang="de-DE" sz="1200" b="1">
                <a:latin typeface="Courier New" pitchFamily="49" charset="0"/>
              </a:rPr>
              <a:t>) then -- REQ1 und ACK2</a:t>
            </a:r>
            <a:endParaRPr lang="de-DE" altLang="de-DE" sz="1200" b="1">
              <a:latin typeface="Courier New" pitchFamily="49" charset="0"/>
            </a:endParaRPr>
          </a:p>
          <a:p>
            <a:pPr algn="l"/>
            <a:r>
              <a:rPr lang="en-US" altLang="de-DE" sz="1200" b="1">
                <a:latin typeface="Courier New" pitchFamily="49" charset="0"/>
              </a:rPr>
              <a:t>         DATA &lt;= BUS_DATA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DATA_P;</a:t>
            </a:r>
            <a:endParaRPr lang="de-DE" altLang="de-DE" sz="1200" b="1">
              <a:latin typeface="Courier New" pitchFamily="49" charset="0"/>
            </a:endParaRPr>
          </a:p>
          <a:p>
            <a:pPr algn="l"/>
            <a:r>
              <a:rPr lang="de-DE" altLang="de-DE" sz="1200" b="1">
                <a:latin typeface="Courier New" pitchFamily="49" charset="0"/>
              </a:rPr>
              <a:t>end VERHALTEN;</a:t>
            </a:r>
          </a:p>
        </p:txBody>
      </p:sp>
      <p:sp>
        <p:nvSpPr>
          <p:cNvPr id="38" name="AutoShape 5"/>
          <p:cNvSpPr>
            <a:spLocks noChangeArrowheads="1"/>
          </p:cNvSpPr>
          <p:nvPr/>
        </p:nvSpPr>
        <p:spPr bwMode="auto">
          <a:xfrm>
            <a:off x="6207125" y="1981200"/>
            <a:ext cx="3257550" cy="782638"/>
          </a:xfrm>
          <a:prstGeom prst="wedgeRoundRectCallout">
            <a:avLst>
              <a:gd name="adj1" fmla="val -131268"/>
              <a:gd name="adj2" fmla="val -4785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Übergangs- und Ausgangsschaltnetz des Empfängerautomaten. </a:t>
            </a:r>
          </a:p>
        </p:txBody>
      </p:sp>
      <p:sp>
        <p:nvSpPr>
          <p:cNvPr id="32" name="AutoShape 5"/>
          <p:cNvSpPr>
            <a:spLocks noChangeArrowheads="1"/>
          </p:cNvSpPr>
          <p:nvPr/>
        </p:nvSpPr>
        <p:spPr bwMode="auto">
          <a:xfrm>
            <a:off x="6064250" y="3565525"/>
            <a:ext cx="2616200" cy="568325"/>
          </a:xfrm>
          <a:prstGeom prst="wedgeRoundRectCallout">
            <a:avLst>
              <a:gd name="adj1" fmla="val -134179"/>
              <a:gd name="adj2" fmla="val 80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Setze das ACK-Signal </a:t>
            </a:r>
          </a:p>
        </p:txBody>
      </p:sp>
      <p:sp>
        <p:nvSpPr>
          <p:cNvPr id="40" name="AutoShape 5"/>
          <p:cNvSpPr>
            <a:spLocks noChangeArrowheads="1"/>
          </p:cNvSpPr>
          <p:nvPr/>
        </p:nvSpPr>
        <p:spPr bwMode="auto">
          <a:xfrm>
            <a:off x="5775325" y="5076825"/>
            <a:ext cx="3194050" cy="936625"/>
          </a:xfrm>
          <a:prstGeom prst="wedgeRoundRectCallout">
            <a:avLst>
              <a:gd name="adj1" fmla="val -105196"/>
              <a:gd name="adj2" fmla="val 5878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Falls Übertragungsbedingung erfüllt, so erfolgt das taktsynchrone Einlesen der </a:t>
            </a:r>
            <a:r>
              <a:rPr lang="de-DE" sz="1400" b="1" dirty="0" err="1">
                <a:latin typeface="+mn-lt"/>
              </a:rPr>
              <a:t>Busdaten</a:t>
            </a:r>
            <a:r>
              <a:rPr lang="de-DE" sz="1400" b="1" dirty="0">
                <a:latin typeface="+mn-lt"/>
              </a:rPr>
              <a:t> in den Empfänger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linds(horizontal)">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P spid="4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9A839781-6711-490A-9612-9C2921DC599B}" type="datetime1">
              <a:rPr lang="de-DE" altLang="en-US" sz="1000" smtClean="0">
                <a:latin typeface="Arial" pitchFamily="34" charset="0"/>
              </a:rPr>
              <a:pPr/>
              <a:t>15.01.2019</a:t>
            </a:fld>
            <a:endParaRPr lang="de-DE" altLang="en-US" sz="1000" smtClean="0">
              <a:latin typeface="Arial" pitchFamily="34" charset="0"/>
            </a:endParaRPr>
          </a:p>
        </p:txBody>
      </p:sp>
      <p:sp>
        <p:nvSpPr>
          <p:cNvPr id="65539"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5540"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CCE47850-6BCC-43AA-9745-FB7378295579}" type="slidenum">
              <a:rPr lang="en-US" altLang="en-US" sz="1200" b="0" smtClean="0">
                <a:solidFill>
                  <a:schemeClr val="tx2"/>
                </a:solidFill>
              </a:rPr>
              <a:pPr algn="r">
                <a:spcBef>
                  <a:spcPct val="0"/>
                </a:spcBef>
                <a:buFontTx/>
                <a:buNone/>
              </a:pPr>
              <a:t>58</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smtClean="0"/>
              <a:t>VHDL Top-Level für Sender und Empfänger</a:t>
            </a:r>
          </a:p>
        </p:txBody>
      </p:sp>
      <p:sp>
        <p:nvSpPr>
          <p:cNvPr id="6554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5"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7"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4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1"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2"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3"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4"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5"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5558" name="Textfeld 25"/>
          <p:cNvSpPr txBox="1">
            <a:spLocks noChangeArrowheads="1"/>
          </p:cNvSpPr>
          <p:nvPr/>
        </p:nvSpPr>
        <p:spPr bwMode="auto">
          <a:xfrm>
            <a:off x="517525" y="1836738"/>
            <a:ext cx="7850188" cy="507841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architecture VERHALTEN of SENDER_EMPFAENGER_TOP  is</a:t>
            </a:r>
            <a:endParaRPr lang="de-DE" altLang="de-DE" sz="1200" b="1">
              <a:latin typeface="Courier New" pitchFamily="49" charset="0"/>
            </a:endParaRPr>
          </a:p>
          <a:p>
            <a:pPr algn="l"/>
            <a:r>
              <a:rPr lang="en-US" altLang="de-DE" sz="1200" b="1">
                <a:latin typeface="Courier New" pitchFamily="49" charset="0"/>
              </a:rPr>
              <a:t>signal BUS_DATA: unsigned(3 downto 0);</a:t>
            </a:r>
            <a:endParaRPr lang="de-DE" altLang="de-DE" sz="1200" b="1">
              <a:latin typeface="Courier New" pitchFamily="49" charset="0"/>
            </a:endParaRPr>
          </a:p>
          <a:p>
            <a:pPr algn="l"/>
            <a:r>
              <a:rPr lang="en-US" altLang="de-DE" sz="1200" b="1">
                <a:latin typeface="Courier New" pitchFamily="49" charset="0"/>
              </a:rPr>
              <a:t>signal REQ, REQ_SYNC: bit;</a:t>
            </a:r>
            <a:endParaRPr lang="de-DE" altLang="de-DE" sz="1200" b="1">
              <a:latin typeface="Courier New" pitchFamily="49" charset="0"/>
            </a:endParaRPr>
          </a:p>
          <a:p>
            <a:pPr algn="l"/>
            <a:r>
              <a:rPr lang="en-US" altLang="de-DE" sz="1200" b="1">
                <a:latin typeface="Courier New" pitchFamily="49" charset="0"/>
              </a:rPr>
              <a:t>signal ACK, ACK_SYNC: bit;</a:t>
            </a:r>
            <a:endParaRPr lang="de-DE" altLang="de-DE" sz="1200" b="1">
              <a:latin typeface="Courier New" pitchFamily="49" charset="0"/>
            </a:endParaRPr>
          </a:p>
          <a:p>
            <a:pPr algn="l"/>
            <a:r>
              <a:rPr lang="en-US" altLang="de-DE" sz="1200" b="1">
                <a:latin typeface="Courier New" pitchFamily="49" charset="0"/>
              </a:rPr>
              <a:t>-- hier müssen die A_SENDER und A_EMPFAENGER Komponenten deklariert werden.</a:t>
            </a: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ACK_SYNC_P: process(CLK1) -- einfaches Sync.FF!</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CLK1='1' and CLK1'event then </a:t>
            </a:r>
            <a:endParaRPr lang="de-DE" altLang="de-DE" sz="1200" b="1">
              <a:latin typeface="Courier New" pitchFamily="49" charset="0"/>
            </a:endParaRPr>
          </a:p>
          <a:p>
            <a:pPr algn="l"/>
            <a:r>
              <a:rPr lang="en-US" altLang="de-DE" sz="1200" b="1">
                <a:latin typeface="Courier New" pitchFamily="49" charset="0"/>
              </a:rPr>
              <a:t>      ACK_SYNC &lt;= ACK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ACK_SYNC_P;   </a:t>
            </a:r>
            <a:endParaRPr lang="de-DE" altLang="de-DE" sz="1200" b="1">
              <a:latin typeface="Courier New" pitchFamily="49" charset="0"/>
            </a:endParaRPr>
          </a:p>
          <a:p>
            <a:pPr algn="l"/>
            <a:r>
              <a:rPr lang="de-DE" altLang="de-DE" sz="1200" b="1">
                <a:latin typeface="Courier New" pitchFamily="49" charset="0"/>
              </a:rPr>
              <a:t>SENDER: A_SENDER         -- Instanz der SENDER Komponente</a:t>
            </a:r>
          </a:p>
          <a:p>
            <a:pPr algn="l"/>
            <a:r>
              <a:rPr lang="de-DE" altLang="de-DE" sz="1200" b="1">
                <a:latin typeface="Courier New" pitchFamily="49" charset="0"/>
              </a:rPr>
              <a:t>   </a:t>
            </a:r>
            <a:r>
              <a:rPr lang="en-US" altLang="de-DE" sz="1200" b="1">
                <a:latin typeface="Courier New" pitchFamily="49" charset="0"/>
              </a:rPr>
              <a:t>port map(CLK1, RESET, START, ACK_SYNC,</a:t>
            </a:r>
            <a:endParaRPr lang="de-DE" altLang="de-DE" sz="1200" b="1">
              <a:latin typeface="Courier New" pitchFamily="49" charset="0"/>
            </a:endParaRPr>
          </a:p>
          <a:p>
            <a:pPr algn="l"/>
            <a:r>
              <a:rPr lang="en-US" altLang="de-DE" sz="1200" b="1">
                <a:latin typeface="Courier New" pitchFamily="49" charset="0"/>
              </a:rPr>
              <a:t>            REQ, READY, BUS_DATA);</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REQ_SYNC_P: process(CLK2) -- einfaches Sync.FF!</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if CLK2='1' and CLK2'event then</a:t>
            </a:r>
            <a:endParaRPr lang="de-DE" altLang="de-DE" sz="1200" b="1">
              <a:latin typeface="Courier New" pitchFamily="49" charset="0"/>
            </a:endParaRPr>
          </a:p>
          <a:p>
            <a:pPr algn="l"/>
            <a:r>
              <a:rPr lang="en-US" altLang="de-DE" sz="1200" b="1">
                <a:latin typeface="Courier New" pitchFamily="49" charset="0"/>
              </a:rPr>
              <a:t>      REQ_SYNC &lt;= REQ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end process REQ_SYNC_P;</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de-DE" altLang="de-DE" sz="1200" b="1">
                <a:latin typeface="Courier New" pitchFamily="49" charset="0"/>
              </a:rPr>
              <a:t>EMPFAENGER: A_EMPFAENGER -- Instanz der EMPFAENGER Komponente</a:t>
            </a:r>
          </a:p>
          <a:p>
            <a:pPr algn="l"/>
            <a:r>
              <a:rPr lang="de-DE" altLang="de-DE" sz="1200" b="1">
                <a:latin typeface="Courier New" pitchFamily="49" charset="0"/>
              </a:rPr>
              <a:t>   </a:t>
            </a:r>
            <a:r>
              <a:rPr lang="en-US" altLang="de-DE" sz="1200" b="1">
                <a:latin typeface="Courier New" pitchFamily="49" charset="0"/>
              </a:rPr>
              <a:t>port map(CLK2, RESET, BUS_DATA, REQ_SYNC, ACK, DATA);     </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de-DE" altLang="de-DE" sz="1200" b="1">
                <a:latin typeface="Courier New" pitchFamily="49" charset="0"/>
              </a:rPr>
              <a:t>end VERHALTEN;</a:t>
            </a:r>
          </a:p>
        </p:txBody>
      </p:sp>
      <p:sp>
        <p:nvSpPr>
          <p:cNvPr id="38" name="AutoShape 5"/>
          <p:cNvSpPr>
            <a:spLocks noChangeArrowheads="1"/>
          </p:cNvSpPr>
          <p:nvPr/>
        </p:nvSpPr>
        <p:spPr bwMode="auto">
          <a:xfrm>
            <a:off x="6805613" y="2844800"/>
            <a:ext cx="3255962" cy="392113"/>
          </a:xfrm>
          <a:prstGeom prst="wedgeRoundRectCallout">
            <a:avLst>
              <a:gd name="adj1" fmla="val -105531"/>
              <a:gd name="adj2" fmla="val 1298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ACK Synchronisationsflipflop </a:t>
            </a:r>
          </a:p>
        </p:txBody>
      </p:sp>
      <p:sp>
        <p:nvSpPr>
          <p:cNvPr id="32" name="AutoShape 5"/>
          <p:cNvSpPr>
            <a:spLocks noChangeArrowheads="1"/>
          </p:cNvSpPr>
          <p:nvPr/>
        </p:nvSpPr>
        <p:spPr bwMode="auto">
          <a:xfrm>
            <a:off x="7443788" y="3849688"/>
            <a:ext cx="2617787" cy="566737"/>
          </a:xfrm>
          <a:prstGeom prst="wedgeRoundRectCallout">
            <a:avLst>
              <a:gd name="adj1" fmla="val -107611"/>
              <a:gd name="adj2" fmla="val 584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Sender Komponenten-instanziierung </a:t>
            </a:r>
          </a:p>
        </p:txBody>
      </p:sp>
      <p:sp>
        <p:nvSpPr>
          <p:cNvPr id="41" name="AutoShape 5"/>
          <p:cNvSpPr>
            <a:spLocks noChangeArrowheads="1"/>
          </p:cNvSpPr>
          <p:nvPr/>
        </p:nvSpPr>
        <p:spPr bwMode="auto">
          <a:xfrm>
            <a:off x="6781800" y="4797425"/>
            <a:ext cx="3255963" cy="392113"/>
          </a:xfrm>
          <a:prstGeom prst="wedgeRoundRectCallout">
            <a:avLst>
              <a:gd name="adj1" fmla="val -105239"/>
              <a:gd name="adj2" fmla="val -2594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REQ Synchronisationsflipflop </a:t>
            </a:r>
          </a:p>
        </p:txBody>
      </p:sp>
      <p:sp>
        <p:nvSpPr>
          <p:cNvPr id="42" name="AutoShape 5"/>
          <p:cNvSpPr>
            <a:spLocks noChangeArrowheads="1"/>
          </p:cNvSpPr>
          <p:nvPr/>
        </p:nvSpPr>
        <p:spPr bwMode="auto">
          <a:xfrm>
            <a:off x="7421563" y="6035675"/>
            <a:ext cx="2616200" cy="568325"/>
          </a:xfrm>
          <a:prstGeom prst="wedgeRoundRectCallout">
            <a:avLst>
              <a:gd name="adj1" fmla="val -90869"/>
              <a:gd name="adj2" fmla="val -2771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Empfänger Komponenten-instanziierung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linds(horizontal)">
                                      <p:cBhvr>
                                        <p:cTn id="17" dur="500"/>
                                        <p:tgtEl>
                                          <p:spTgt spid="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3"/>
          <p:cNvSpPr>
            <a:spLocks noGrp="1"/>
          </p:cNvSpPr>
          <p:nvPr>
            <p:ph type="dt" sz="quarter" idx="10"/>
          </p:nvPr>
        </p:nvSpPr>
        <p:spPr/>
        <p:txBody>
          <a:bodyPr/>
          <a:lstStyle/>
          <a:p>
            <a:pPr defTabSz="995363">
              <a:defRPr/>
            </a:pPr>
            <a:fld id="{E35C3440-D840-49F1-A986-ED7331696281}" type="datetime1">
              <a:rPr lang="de-DE">
                <a:latin typeface="+mn-lt"/>
              </a:rPr>
              <a:pPr defTabSz="995363">
                <a:defRPr/>
              </a:pPr>
              <a:t>15.01.2019</a:t>
            </a:fld>
            <a:endParaRPr lang="de-DE">
              <a:latin typeface="+mn-lt"/>
            </a:endParaRPr>
          </a:p>
        </p:txBody>
      </p:sp>
      <p:sp>
        <p:nvSpPr>
          <p:cNvPr id="9"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10" name="Foliennummernplatzhalter 5"/>
          <p:cNvSpPr>
            <a:spLocks noGrp="1"/>
          </p:cNvSpPr>
          <p:nvPr>
            <p:ph type="sldNum" sz="quarter" idx="12"/>
          </p:nvPr>
        </p:nvSpPr>
        <p:spPr/>
        <p:txBody>
          <a:bodyPr/>
          <a:lstStyle/>
          <a:p>
            <a:pPr defTabSz="995363">
              <a:defRPr/>
            </a:pPr>
            <a:fld id="{97A0BEF6-8C16-4AF6-8F0A-B5171FBC67DF}" type="slidenum">
              <a:rPr lang="en-US">
                <a:latin typeface="+mn-lt"/>
              </a:rPr>
              <a:pPr defTabSz="995363">
                <a:defRPr/>
              </a:pPr>
              <a:t>5</a:t>
            </a:fld>
            <a:endParaRPr lang="de-DE">
              <a:latin typeface="Times New Roman" pitchFamily="18" charset="0"/>
            </a:endParaRPr>
          </a:p>
        </p:txBody>
      </p:sp>
      <p:sp>
        <p:nvSpPr>
          <p:cNvPr id="295938" name="Rectangle 2"/>
          <p:cNvSpPr>
            <a:spLocks noGrp="1" noChangeArrowheads="1"/>
          </p:cNvSpPr>
          <p:nvPr>
            <p:ph type="title"/>
          </p:nvPr>
        </p:nvSpPr>
        <p:spPr>
          <a:xfrm>
            <a:off x="227013" y="252413"/>
            <a:ext cx="10212387" cy="622300"/>
          </a:xfrm>
        </p:spPr>
        <p:txBody>
          <a:bodyPr/>
          <a:lstStyle/>
          <a:p>
            <a:pPr eaLnBrk="1" hangingPunct="1">
              <a:defRPr/>
            </a:pPr>
            <a:r>
              <a:rPr lang="de-DE" smtClean="0"/>
              <a:t>VHDL-Modell des Serien-Parallel-Umsetzers</a:t>
            </a:r>
          </a:p>
        </p:txBody>
      </p:sp>
      <p:sp>
        <p:nvSpPr>
          <p:cNvPr id="11270" name="Text Box 4"/>
          <p:cNvSpPr txBox="1">
            <a:spLocks noChangeArrowheads="1"/>
          </p:cNvSpPr>
          <p:nvPr/>
        </p:nvSpPr>
        <p:spPr bwMode="auto">
          <a:xfrm>
            <a:off x="374650" y="1765300"/>
            <a:ext cx="9648825" cy="4772025"/>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400" b="1" dirty="0" err="1">
                <a:latin typeface="Courier New" pitchFamily="49" charset="0"/>
              </a:rPr>
              <a:t>entity</a:t>
            </a:r>
            <a:r>
              <a:rPr lang="de-DE" altLang="de-DE" sz="1400" dirty="0">
                <a:latin typeface="Courier New" pitchFamily="49" charset="0"/>
              </a:rPr>
              <a:t> SER_PAR </a:t>
            </a:r>
            <a:r>
              <a:rPr lang="de-DE" altLang="de-DE" sz="1400" b="1" dirty="0" err="1">
                <a:latin typeface="Courier New" pitchFamily="49" charset="0"/>
              </a:rPr>
              <a:t>is</a:t>
            </a:r>
            <a:endParaRPr lang="de-DE" altLang="de-DE" sz="1400" dirty="0">
              <a:latin typeface="Courier New" pitchFamily="49" charset="0"/>
            </a:endParaRPr>
          </a:p>
          <a:p>
            <a:pPr algn="l"/>
            <a:r>
              <a:rPr lang="de-DE" altLang="de-DE" sz="1400" dirty="0">
                <a:latin typeface="Courier New" pitchFamily="49" charset="0"/>
              </a:rPr>
              <a:t>   </a:t>
            </a:r>
            <a:r>
              <a:rPr lang="de-DE" altLang="de-DE" sz="1400" b="1" dirty="0" err="1">
                <a:latin typeface="Courier New" pitchFamily="49" charset="0"/>
              </a:rPr>
              <a:t>generic</a:t>
            </a:r>
            <a:r>
              <a:rPr lang="de-DE" altLang="de-DE" sz="1400" dirty="0">
                <a:latin typeface="Courier New" pitchFamily="49" charset="0"/>
              </a:rPr>
              <a:t>(N : </a:t>
            </a:r>
            <a:r>
              <a:rPr lang="de-DE" altLang="de-DE" sz="1400" dirty="0" err="1">
                <a:latin typeface="Courier New" pitchFamily="49" charset="0"/>
              </a:rPr>
              <a:t>natural</a:t>
            </a:r>
            <a:r>
              <a:rPr lang="de-DE" altLang="de-DE" sz="1400" dirty="0">
                <a:latin typeface="Courier New" pitchFamily="49" charset="0"/>
              </a:rPr>
              <a:t> :=3);	 </a:t>
            </a:r>
            <a:r>
              <a:rPr lang="de-DE" altLang="de-DE" sz="1400" b="1" dirty="0">
                <a:latin typeface="Courier New" pitchFamily="49" charset="0"/>
              </a:rPr>
              <a:t>-- Anzahl der Bits, voreingestellt: 3</a:t>
            </a:r>
          </a:p>
          <a:p>
            <a:pPr algn="l"/>
            <a:r>
              <a:rPr lang="de-DE" altLang="de-DE" sz="1400" b="1" dirty="0">
                <a:latin typeface="Courier New" pitchFamily="49" charset="0"/>
              </a:rPr>
              <a:t>   </a:t>
            </a:r>
            <a:r>
              <a:rPr lang="sv-SE" altLang="de-DE" sz="1400" b="1" dirty="0">
                <a:latin typeface="Courier New" pitchFamily="49" charset="0"/>
              </a:rPr>
              <a:t>port</a:t>
            </a:r>
            <a:r>
              <a:rPr lang="sv-SE" altLang="de-DE" sz="1400" dirty="0">
                <a:latin typeface="Courier New" pitchFamily="49" charset="0"/>
              </a:rPr>
              <a:t>( CLK, SE, RESET, X: </a:t>
            </a:r>
            <a:r>
              <a:rPr lang="sv-SE" altLang="de-DE" sz="1400" b="1" dirty="0">
                <a:latin typeface="Courier New" pitchFamily="49" charset="0"/>
              </a:rPr>
              <a:t>in</a:t>
            </a:r>
            <a:r>
              <a:rPr lang="sv-SE" altLang="de-DE" sz="1400" dirty="0">
                <a:latin typeface="Courier New" pitchFamily="49" charset="0"/>
              </a:rPr>
              <a:t> bit;</a:t>
            </a:r>
          </a:p>
          <a:p>
            <a:pPr algn="l"/>
            <a:r>
              <a:rPr lang="sv-SE" altLang="de-DE" sz="1400" dirty="0">
                <a:latin typeface="Courier New" pitchFamily="49" charset="0"/>
              </a:rPr>
              <a:t>         </a:t>
            </a:r>
            <a:r>
              <a:rPr lang="en-GB" altLang="de-DE" sz="1400" dirty="0">
                <a:latin typeface="Courier New" pitchFamily="49" charset="0"/>
              </a:rPr>
              <a:t>REG: </a:t>
            </a:r>
            <a:r>
              <a:rPr lang="en-GB" altLang="de-DE" sz="1400" b="1" dirty="0">
                <a:latin typeface="Courier New" pitchFamily="49" charset="0"/>
              </a:rPr>
              <a:t>out</a:t>
            </a:r>
            <a:r>
              <a:rPr lang="en-GB" altLang="de-DE" sz="1400" dirty="0">
                <a:latin typeface="Courier New" pitchFamily="49" charset="0"/>
              </a:rPr>
              <a:t> </a:t>
            </a:r>
            <a:r>
              <a:rPr lang="en-GB" altLang="de-DE" sz="1400" dirty="0" err="1">
                <a:latin typeface="Courier New" pitchFamily="49" charset="0"/>
              </a:rPr>
              <a:t>bit_vector</a:t>
            </a:r>
            <a:r>
              <a:rPr lang="en-GB" altLang="de-DE" sz="1400" dirty="0">
                <a:latin typeface="Courier New" pitchFamily="49" charset="0"/>
              </a:rPr>
              <a:t>(N-1 </a:t>
            </a:r>
            <a:r>
              <a:rPr lang="en-GB" altLang="de-DE" sz="1400" b="1" dirty="0" err="1">
                <a:latin typeface="Courier New" pitchFamily="49" charset="0"/>
              </a:rPr>
              <a:t>downto</a:t>
            </a:r>
            <a:r>
              <a:rPr lang="en-GB" altLang="de-DE" sz="1400" dirty="0">
                <a:latin typeface="Courier New" pitchFamily="49" charset="0"/>
              </a:rPr>
              <a:t> 0));	</a:t>
            </a:r>
            <a:r>
              <a:rPr lang="en-GB" altLang="de-DE" sz="1400" b="1" dirty="0">
                <a:latin typeface="Courier New" pitchFamily="49" charset="0"/>
              </a:rPr>
              <a:t>-- N Register </a:t>
            </a:r>
            <a:r>
              <a:rPr lang="en-GB" altLang="de-DE" sz="1400" b="1" dirty="0" err="1">
                <a:latin typeface="Courier New" pitchFamily="49" charset="0"/>
              </a:rPr>
              <a:t>Flipflops</a:t>
            </a:r>
            <a:endParaRPr lang="en-GB" altLang="de-DE" sz="1400" b="1" dirty="0">
              <a:latin typeface="Courier New" pitchFamily="49" charset="0"/>
            </a:endParaRPr>
          </a:p>
          <a:p>
            <a:pPr algn="l"/>
            <a:r>
              <a:rPr lang="en-GB" altLang="de-DE" sz="1400" b="1" dirty="0">
                <a:latin typeface="Courier New" pitchFamily="49" charset="0"/>
              </a:rPr>
              <a:t>end</a:t>
            </a:r>
            <a:r>
              <a:rPr lang="en-GB" altLang="de-DE" sz="1400" dirty="0">
                <a:latin typeface="Courier New" pitchFamily="49" charset="0"/>
              </a:rPr>
              <a:t> SER_PAR;</a:t>
            </a:r>
            <a:endParaRPr lang="en-GB" altLang="de-DE" sz="1400" b="1" dirty="0">
              <a:latin typeface="Courier New" pitchFamily="49" charset="0"/>
            </a:endParaRPr>
          </a:p>
          <a:p>
            <a:pPr algn="l"/>
            <a:r>
              <a:rPr lang="en-GB" altLang="de-DE" sz="1400" b="1" dirty="0">
                <a:latin typeface="Courier New" pitchFamily="49" charset="0"/>
              </a:rPr>
              <a:t>architecture</a:t>
            </a:r>
            <a:r>
              <a:rPr lang="en-GB" altLang="de-DE" sz="1400" dirty="0">
                <a:latin typeface="Courier New" pitchFamily="49" charset="0"/>
              </a:rPr>
              <a:t> VERHALTEN </a:t>
            </a:r>
            <a:r>
              <a:rPr lang="en-GB" altLang="de-DE" sz="1400" b="1" dirty="0">
                <a:latin typeface="Courier New" pitchFamily="49" charset="0"/>
              </a:rPr>
              <a:t>of</a:t>
            </a:r>
            <a:r>
              <a:rPr lang="en-GB" altLang="de-DE" sz="1400" dirty="0">
                <a:latin typeface="Courier New" pitchFamily="49" charset="0"/>
              </a:rPr>
              <a:t> SER_PAR </a:t>
            </a:r>
            <a:r>
              <a:rPr lang="en-GB" altLang="de-DE" sz="1400" b="1" dirty="0">
                <a:latin typeface="Courier New" pitchFamily="49" charset="0"/>
              </a:rPr>
              <a:t>is</a:t>
            </a:r>
          </a:p>
          <a:p>
            <a:pPr algn="l"/>
            <a:r>
              <a:rPr lang="en-GB" altLang="de-DE" sz="1400" b="1" dirty="0">
                <a:latin typeface="Courier New" pitchFamily="49" charset="0"/>
              </a:rPr>
              <a:t>signal</a:t>
            </a:r>
            <a:r>
              <a:rPr lang="en-GB" altLang="de-DE" sz="1400" dirty="0">
                <a:latin typeface="Courier New" pitchFamily="49" charset="0"/>
              </a:rPr>
              <a:t> INTREG: </a:t>
            </a:r>
            <a:r>
              <a:rPr lang="en-GB" altLang="de-DE" sz="1400" dirty="0" err="1">
                <a:latin typeface="Courier New" pitchFamily="49" charset="0"/>
              </a:rPr>
              <a:t>bit_vector</a:t>
            </a:r>
            <a:r>
              <a:rPr lang="en-GB" altLang="de-DE" sz="1400" dirty="0">
                <a:latin typeface="Courier New" pitchFamily="49" charset="0"/>
              </a:rPr>
              <a:t>(N-1 </a:t>
            </a:r>
            <a:r>
              <a:rPr lang="en-GB" altLang="de-DE" sz="1400" b="1" dirty="0" err="1">
                <a:latin typeface="Courier New" pitchFamily="49" charset="0"/>
              </a:rPr>
              <a:t>downto</a:t>
            </a:r>
            <a:r>
              <a:rPr lang="en-GB" altLang="de-DE" sz="1400" dirty="0">
                <a:latin typeface="Courier New" pitchFamily="49" charset="0"/>
              </a:rPr>
              <a:t> 0);    </a:t>
            </a:r>
            <a:r>
              <a:rPr lang="en-GB" altLang="de-DE" sz="1400" b="1" dirty="0">
                <a:latin typeface="Courier New" pitchFamily="49" charset="0"/>
              </a:rPr>
              <a:t>-- N </a:t>
            </a:r>
            <a:r>
              <a:rPr lang="en-GB" altLang="de-DE" sz="1400" b="1" dirty="0" err="1">
                <a:latin typeface="Courier New" pitchFamily="49" charset="0"/>
              </a:rPr>
              <a:t>Schieberegister</a:t>
            </a:r>
            <a:r>
              <a:rPr lang="en-GB" altLang="de-DE" sz="1400" b="1" dirty="0">
                <a:latin typeface="Courier New" pitchFamily="49" charset="0"/>
              </a:rPr>
              <a:t> </a:t>
            </a:r>
            <a:r>
              <a:rPr lang="en-GB" altLang="de-DE" sz="1400" b="1" dirty="0" err="1">
                <a:latin typeface="Courier New" pitchFamily="49" charset="0"/>
              </a:rPr>
              <a:t>Flipflops</a:t>
            </a:r>
            <a:endParaRPr lang="en-GB" altLang="de-DE" sz="1400" b="1" dirty="0">
              <a:latin typeface="Courier New" pitchFamily="49" charset="0"/>
            </a:endParaRPr>
          </a:p>
          <a:p>
            <a:pPr algn="l"/>
            <a:r>
              <a:rPr lang="en-GB" altLang="de-DE" sz="1400" b="1" dirty="0">
                <a:latin typeface="Courier New" pitchFamily="49" charset="0"/>
              </a:rPr>
              <a:t>begin</a:t>
            </a:r>
            <a:endParaRPr lang="en-GB" altLang="de-DE" sz="1400" dirty="0">
              <a:latin typeface="Courier New" pitchFamily="49" charset="0"/>
            </a:endParaRPr>
          </a:p>
          <a:p>
            <a:pPr algn="l"/>
            <a:r>
              <a:rPr lang="en-GB" altLang="de-DE" sz="1400" dirty="0">
                <a:latin typeface="Courier New" pitchFamily="49" charset="0"/>
              </a:rPr>
              <a:t>P1: </a:t>
            </a:r>
            <a:r>
              <a:rPr lang="en-GB" altLang="de-DE" sz="1400" b="1" dirty="0">
                <a:latin typeface="Courier New" pitchFamily="49" charset="0"/>
              </a:rPr>
              <a:t>process</a:t>
            </a:r>
            <a:r>
              <a:rPr lang="en-GB" altLang="de-DE" sz="1400" dirty="0">
                <a:latin typeface="Courier New" pitchFamily="49" charset="0"/>
              </a:rPr>
              <a:t>(CLK, RESET)</a:t>
            </a:r>
            <a:endParaRPr lang="en-GB" altLang="de-DE" sz="1400" b="1" dirty="0">
              <a:latin typeface="Courier New" pitchFamily="49" charset="0"/>
            </a:endParaRPr>
          </a:p>
          <a:p>
            <a:pPr algn="l"/>
            <a:r>
              <a:rPr lang="en-GB" altLang="de-DE" sz="1400" b="1" dirty="0">
                <a:latin typeface="Courier New" pitchFamily="49" charset="0"/>
              </a:rPr>
              <a:t>begin</a:t>
            </a:r>
          </a:p>
          <a:p>
            <a:pPr algn="l"/>
            <a:r>
              <a:rPr lang="en-GB" altLang="de-DE" sz="1400" b="1" dirty="0">
                <a:latin typeface="Courier New" pitchFamily="49" charset="0"/>
              </a:rPr>
              <a:t>   if</a:t>
            </a:r>
            <a:r>
              <a:rPr lang="en-GB" altLang="de-DE" sz="1400" dirty="0">
                <a:latin typeface="Courier New" pitchFamily="49" charset="0"/>
              </a:rPr>
              <a:t> RESET='1' </a:t>
            </a:r>
            <a:r>
              <a:rPr lang="en-GB" altLang="de-DE" sz="1400" b="1" dirty="0">
                <a:latin typeface="Courier New" pitchFamily="49" charset="0"/>
              </a:rPr>
              <a:t>then</a:t>
            </a:r>
            <a:r>
              <a:rPr lang="en-GB" altLang="de-DE" sz="1400" dirty="0">
                <a:latin typeface="Courier New" pitchFamily="49" charset="0"/>
              </a:rPr>
              <a:t>	                      </a:t>
            </a:r>
            <a:r>
              <a:rPr lang="en-GB" altLang="de-DE" sz="1400" b="1" dirty="0">
                <a:latin typeface="Courier New" pitchFamily="49" charset="0"/>
              </a:rPr>
              <a:t>-- </a:t>
            </a:r>
            <a:r>
              <a:rPr lang="en-GB" altLang="de-DE" sz="1400" b="1" dirty="0" err="1">
                <a:latin typeface="Courier New" pitchFamily="49" charset="0"/>
              </a:rPr>
              <a:t>async</a:t>
            </a:r>
            <a:r>
              <a:rPr lang="en-GB" altLang="de-DE" sz="1400" b="1" dirty="0">
                <a:latin typeface="Courier New" pitchFamily="49" charset="0"/>
              </a:rPr>
              <a:t>. Reset</a:t>
            </a:r>
            <a:endParaRPr lang="en-GB" altLang="de-DE" sz="1400" dirty="0">
              <a:latin typeface="Courier New" pitchFamily="49" charset="0"/>
            </a:endParaRPr>
          </a:p>
          <a:p>
            <a:pPr algn="l"/>
            <a:r>
              <a:rPr lang="en-GB" altLang="de-DE" sz="1400" dirty="0">
                <a:latin typeface="Courier New" pitchFamily="49" charset="0"/>
              </a:rPr>
              <a:t>      INTREG &lt;= (</a:t>
            </a:r>
            <a:r>
              <a:rPr lang="en-GB" altLang="de-DE" sz="1400" b="1" dirty="0">
                <a:latin typeface="Courier New" pitchFamily="49" charset="0"/>
              </a:rPr>
              <a:t>others</a:t>
            </a:r>
            <a:r>
              <a:rPr lang="en-GB" altLang="de-DE" sz="1400" dirty="0">
                <a:latin typeface="Courier New" pitchFamily="49" charset="0"/>
              </a:rPr>
              <a:t> =&gt; '0') </a:t>
            </a:r>
            <a:r>
              <a:rPr lang="en-GB" altLang="de-DE" sz="1400" b="1" dirty="0">
                <a:latin typeface="Courier New" pitchFamily="49" charset="0"/>
              </a:rPr>
              <a:t>after</a:t>
            </a:r>
            <a:r>
              <a:rPr lang="en-GB" altLang="de-DE" sz="1400" dirty="0">
                <a:latin typeface="Courier New" pitchFamily="49" charset="0"/>
              </a:rPr>
              <a:t> 5 ns;</a:t>
            </a:r>
          </a:p>
          <a:p>
            <a:pPr algn="l"/>
            <a:r>
              <a:rPr lang="en-GB" altLang="de-DE" sz="1400" dirty="0">
                <a:latin typeface="Courier New" pitchFamily="49" charset="0"/>
              </a:rPr>
              <a:t>      REG &lt;= (</a:t>
            </a:r>
            <a:r>
              <a:rPr lang="en-GB" altLang="de-DE" sz="1400" b="1" dirty="0">
                <a:latin typeface="Courier New" pitchFamily="49" charset="0"/>
              </a:rPr>
              <a:t>others</a:t>
            </a:r>
            <a:r>
              <a:rPr lang="en-GB" altLang="de-DE" sz="1400" dirty="0">
                <a:latin typeface="Courier New" pitchFamily="49" charset="0"/>
              </a:rPr>
              <a:t> =&gt; '0') </a:t>
            </a:r>
            <a:r>
              <a:rPr lang="en-GB" altLang="de-DE" sz="1400" b="1" dirty="0">
                <a:latin typeface="Courier New" pitchFamily="49" charset="0"/>
              </a:rPr>
              <a:t>after</a:t>
            </a:r>
            <a:r>
              <a:rPr lang="en-GB" altLang="de-DE" sz="1400" dirty="0">
                <a:latin typeface="Courier New" pitchFamily="49" charset="0"/>
              </a:rPr>
              <a:t> 5 ns;</a:t>
            </a:r>
          </a:p>
          <a:p>
            <a:pPr algn="l"/>
            <a:r>
              <a:rPr lang="en-GB" altLang="de-DE" sz="1400" dirty="0">
                <a:latin typeface="Courier New" pitchFamily="49" charset="0"/>
              </a:rPr>
              <a:t>   </a:t>
            </a:r>
            <a:r>
              <a:rPr lang="en-GB" altLang="de-DE" sz="1400" b="1" dirty="0" err="1">
                <a:latin typeface="Courier New" pitchFamily="49" charset="0"/>
              </a:rPr>
              <a:t>elsif</a:t>
            </a:r>
            <a:r>
              <a:rPr lang="en-GB" altLang="de-DE" sz="1400" dirty="0">
                <a:latin typeface="Courier New" pitchFamily="49" charset="0"/>
              </a:rPr>
              <a:t> (CLK='1' </a:t>
            </a:r>
            <a:r>
              <a:rPr lang="en-GB" altLang="de-DE" sz="1400" b="1" dirty="0">
                <a:latin typeface="Courier New" pitchFamily="49" charset="0"/>
              </a:rPr>
              <a:t>and</a:t>
            </a:r>
            <a:r>
              <a:rPr lang="en-GB" altLang="de-DE" sz="1400" dirty="0">
                <a:latin typeface="Courier New" pitchFamily="49" charset="0"/>
              </a:rPr>
              <a:t> </a:t>
            </a:r>
            <a:r>
              <a:rPr lang="en-GB" altLang="de-DE" sz="1400" dirty="0" err="1">
                <a:latin typeface="Courier New" pitchFamily="49" charset="0"/>
              </a:rPr>
              <a:t>CLK'event</a:t>
            </a:r>
            <a:r>
              <a:rPr lang="en-GB" altLang="de-DE" sz="1400" dirty="0">
                <a:latin typeface="Courier New" pitchFamily="49" charset="0"/>
              </a:rPr>
              <a:t>) </a:t>
            </a:r>
            <a:r>
              <a:rPr lang="en-GB" altLang="de-DE" sz="1400" b="1" dirty="0">
                <a:latin typeface="Courier New" pitchFamily="49" charset="0"/>
              </a:rPr>
              <a:t>then</a:t>
            </a:r>
            <a:r>
              <a:rPr lang="en-GB" altLang="de-DE" sz="1400" dirty="0">
                <a:latin typeface="Courier New" pitchFamily="49" charset="0"/>
              </a:rPr>
              <a:t>	</a:t>
            </a:r>
            <a:r>
              <a:rPr lang="en-GB" altLang="de-DE" sz="1400" b="1" dirty="0">
                <a:latin typeface="Courier New" pitchFamily="49" charset="0"/>
              </a:rPr>
              <a:t>-- </a:t>
            </a:r>
            <a:r>
              <a:rPr lang="en-GB" altLang="de-DE" sz="1400" b="1" dirty="0" err="1">
                <a:latin typeface="Courier New" pitchFamily="49" charset="0"/>
              </a:rPr>
              <a:t>bei</a:t>
            </a:r>
            <a:r>
              <a:rPr lang="en-GB" altLang="de-DE" sz="1400" b="1" dirty="0">
                <a:latin typeface="Courier New" pitchFamily="49" charset="0"/>
              </a:rPr>
              <a:t> </a:t>
            </a:r>
            <a:r>
              <a:rPr lang="en-GB" altLang="de-DE" sz="1400" b="1" dirty="0" err="1">
                <a:latin typeface="Courier New" pitchFamily="49" charset="0"/>
              </a:rPr>
              <a:t>ansteigender</a:t>
            </a:r>
            <a:r>
              <a:rPr lang="en-GB" altLang="de-DE" sz="1400" b="1" dirty="0">
                <a:latin typeface="Courier New" pitchFamily="49" charset="0"/>
              </a:rPr>
              <a:t> </a:t>
            </a:r>
            <a:r>
              <a:rPr lang="en-GB" altLang="de-DE" sz="1400" b="1" dirty="0" err="1">
                <a:latin typeface="Courier New" pitchFamily="49" charset="0"/>
              </a:rPr>
              <a:t>Flanke</a:t>
            </a:r>
            <a:endParaRPr lang="en-GB" altLang="de-DE" sz="1400" dirty="0">
              <a:latin typeface="Courier New" pitchFamily="49" charset="0"/>
            </a:endParaRPr>
          </a:p>
          <a:p>
            <a:pPr algn="l"/>
            <a:r>
              <a:rPr lang="en-GB" altLang="de-DE" sz="1400" dirty="0">
                <a:latin typeface="Courier New" pitchFamily="49" charset="0"/>
              </a:rPr>
              <a:t>      </a:t>
            </a:r>
            <a:r>
              <a:rPr lang="en-GB" altLang="de-DE" sz="1400" b="1" dirty="0">
                <a:latin typeface="Courier New" pitchFamily="49" charset="0"/>
              </a:rPr>
              <a:t>if</a:t>
            </a:r>
            <a:r>
              <a:rPr lang="en-GB" altLang="de-DE" sz="1400" dirty="0">
                <a:latin typeface="Courier New" pitchFamily="49" charset="0"/>
              </a:rPr>
              <a:t> X='0' </a:t>
            </a:r>
            <a:r>
              <a:rPr lang="en-GB" altLang="de-DE" sz="1400" b="1" dirty="0">
                <a:latin typeface="Courier New" pitchFamily="49" charset="0"/>
              </a:rPr>
              <a:t>then</a:t>
            </a:r>
            <a:endParaRPr lang="en-GB" altLang="de-DE" sz="1400" dirty="0">
              <a:latin typeface="Courier New" pitchFamily="49" charset="0"/>
            </a:endParaRPr>
          </a:p>
          <a:p>
            <a:pPr algn="l"/>
            <a:r>
              <a:rPr lang="en-GB" altLang="de-DE" sz="1400" dirty="0">
                <a:latin typeface="Courier New" pitchFamily="49" charset="0"/>
              </a:rPr>
              <a:t>         INTREG &lt;= INTREG(</a:t>
            </a:r>
            <a:r>
              <a:rPr lang="en-GB" altLang="de-DE" sz="1400" b="1" dirty="0">
                <a:solidFill>
                  <a:srgbClr val="FB4223"/>
                </a:solidFill>
                <a:latin typeface="Courier New" pitchFamily="49" charset="0"/>
              </a:rPr>
              <a:t>N-2</a:t>
            </a:r>
            <a:r>
              <a:rPr lang="en-GB" altLang="de-DE" sz="1400" dirty="0">
                <a:latin typeface="Courier New" pitchFamily="49" charset="0"/>
              </a:rPr>
              <a:t> </a:t>
            </a:r>
            <a:r>
              <a:rPr lang="en-GB" altLang="de-DE" sz="1400" b="1" dirty="0" err="1">
                <a:latin typeface="Courier New" pitchFamily="49" charset="0"/>
              </a:rPr>
              <a:t>downto</a:t>
            </a:r>
            <a:r>
              <a:rPr lang="en-GB" altLang="de-DE" sz="1400" dirty="0">
                <a:latin typeface="Courier New" pitchFamily="49" charset="0"/>
              </a:rPr>
              <a:t> 0) &amp; SE </a:t>
            </a:r>
            <a:r>
              <a:rPr lang="en-GB" altLang="de-DE" sz="1400" b="1" dirty="0">
                <a:latin typeface="Courier New" pitchFamily="49" charset="0"/>
              </a:rPr>
              <a:t>after</a:t>
            </a:r>
            <a:r>
              <a:rPr lang="en-GB" altLang="de-DE" sz="1400" dirty="0">
                <a:latin typeface="Courier New" pitchFamily="49" charset="0"/>
              </a:rPr>
              <a:t> 5 ns; </a:t>
            </a:r>
            <a:r>
              <a:rPr lang="en-GB" altLang="de-DE" sz="1400" b="1" dirty="0">
                <a:latin typeface="Courier New" pitchFamily="49" charset="0"/>
              </a:rPr>
              <a:t>-- </a:t>
            </a:r>
            <a:r>
              <a:rPr lang="en-GB" altLang="de-DE" sz="1400" b="1" dirty="0" err="1">
                <a:latin typeface="Courier New" pitchFamily="49" charset="0"/>
              </a:rPr>
              <a:t>Schieben</a:t>
            </a:r>
            <a:endParaRPr lang="en-GB" altLang="de-DE" sz="1400" dirty="0">
              <a:latin typeface="Courier New" pitchFamily="49" charset="0"/>
            </a:endParaRPr>
          </a:p>
          <a:p>
            <a:pPr algn="l"/>
            <a:r>
              <a:rPr lang="en-GB" altLang="de-DE" sz="1400" dirty="0">
                <a:latin typeface="Courier New" pitchFamily="49" charset="0"/>
              </a:rPr>
              <a:t>      </a:t>
            </a:r>
            <a:r>
              <a:rPr lang="en-GB" altLang="de-DE" sz="1400" b="1" dirty="0">
                <a:latin typeface="Courier New" pitchFamily="49" charset="0"/>
              </a:rPr>
              <a:t>else</a:t>
            </a:r>
            <a:endParaRPr lang="en-GB" altLang="de-DE" sz="1400" dirty="0">
              <a:latin typeface="Courier New" pitchFamily="49" charset="0"/>
            </a:endParaRPr>
          </a:p>
          <a:p>
            <a:pPr algn="l"/>
            <a:r>
              <a:rPr lang="en-GB" altLang="de-DE" sz="1400" dirty="0">
                <a:latin typeface="Courier New" pitchFamily="49" charset="0"/>
              </a:rPr>
              <a:t>         REG &lt;= INTREG </a:t>
            </a:r>
            <a:r>
              <a:rPr lang="en-GB" altLang="de-DE" sz="1400" b="1" dirty="0">
                <a:latin typeface="Courier New" pitchFamily="49" charset="0"/>
              </a:rPr>
              <a:t>after</a:t>
            </a:r>
            <a:r>
              <a:rPr lang="en-GB" altLang="de-DE" sz="1400" dirty="0">
                <a:latin typeface="Courier New" pitchFamily="49" charset="0"/>
              </a:rPr>
              <a:t> 5 ns;          </a:t>
            </a:r>
            <a:r>
              <a:rPr lang="en-GB" altLang="de-DE" sz="1400" b="1" dirty="0">
                <a:latin typeface="Courier New" pitchFamily="49" charset="0"/>
              </a:rPr>
              <a:t>-- ins </a:t>
            </a:r>
            <a:r>
              <a:rPr lang="en-GB" altLang="de-DE" sz="1400" b="1" dirty="0" err="1" smtClean="0">
                <a:latin typeface="Courier New" pitchFamily="49" charset="0"/>
              </a:rPr>
              <a:t>Pufferregister</a:t>
            </a:r>
            <a:endParaRPr lang="en-GB" altLang="de-DE" sz="1400" dirty="0">
              <a:latin typeface="Courier New" pitchFamily="49" charset="0"/>
            </a:endParaRPr>
          </a:p>
          <a:p>
            <a:pPr algn="l"/>
            <a:r>
              <a:rPr lang="en-GB" altLang="de-DE" sz="1400" dirty="0">
                <a:latin typeface="Courier New" pitchFamily="49" charset="0"/>
              </a:rPr>
              <a:t>      </a:t>
            </a:r>
            <a:r>
              <a:rPr lang="en-GB" altLang="de-DE" sz="1400" b="1" dirty="0">
                <a:latin typeface="Courier New" pitchFamily="49" charset="0"/>
              </a:rPr>
              <a:t>end if</a:t>
            </a:r>
            <a:r>
              <a:rPr lang="en-GB" altLang="de-DE" sz="1400" dirty="0">
                <a:latin typeface="Courier New" pitchFamily="49" charset="0"/>
              </a:rPr>
              <a:t>;</a:t>
            </a:r>
          </a:p>
          <a:p>
            <a:pPr algn="l"/>
            <a:r>
              <a:rPr lang="en-GB" altLang="de-DE" sz="1400" dirty="0">
                <a:latin typeface="Courier New" pitchFamily="49" charset="0"/>
              </a:rPr>
              <a:t>   </a:t>
            </a:r>
            <a:r>
              <a:rPr lang="en-GB" altLang="de-DE" sz="1400" b="1" dirty="0">
                <a:latin typeface="Courier New" pitchFamily="49" charset="0"/>
              </a:rPr>
              <a:t>end</a:t>
            </a:r>
            <a:r>
              <a:rPr lang="en-GB" altLang="de-DE" sz="1400" dirty="0">
                <a:latin typeface="Courier New" pitchFamily="49" charset="0"/>
              </a:rPr>
              <a:t> </a:t>
            </a:r>
            <a:r>
              <a:rPr lang="en-GB" altLang="de-DE" sz="1400" b="1" dirty="0">
                <a:latin typeface="Courier New" pitchFamily="49" charset="0"/>
              </a:rPr>
              <a:t>if</a:t>
            </a:r>
            <a:r>
              <a:rPr lang="en-GB" altLang="de-DE" sz="1400" dirty="0">
                <a:latin typeface="Courier New" pitchFamily="49" charset="0"/>
              </a:rPr>
              <a:t>;</a:t>
            </a:r>
            <a:endParaRPr lang="en-GB" altLang="de-DE" sz="1400" b="1" dirty="0">
              <a:latin typeface="Courier New" pitchFamily="49" charset="0"/>
            </a:endParaRPr>
          </a:p>
          <a:p>
            <a:pPr algn="l"/>
            <a:r>
              <a:rPr lang="en-GB" altLang="de-DE" sz="1400" b="1" dirty="0">
                <a:latin typeface="Courier New" pitchFamily="49" charset="0"/>
              </a:rPr>
              <a:t>end process</a:t>
            </a:r>
            <a:r>
              <a:rPr lang="en-GB" altLang="de-DE" sz="1400" dirty="0">
                <a:latin typeface="Courier New" pitchFamily="49" charset="0"/>
              </a:rPr>
              <a:t> P1;</a:t>
            </a:r>
            <a:endParaRPr lang="de-DE" altLang="de-DE" sz="1400" b="1" dirty="0">
              <a:latin typeface="Courier New" pitchFamily="49" charset="0"/>
            </a:endParaRPr>
          </a:p>
          <a:p>
            <a:pPr algn="l"/>
            <a:r>
              <a:rPr lang="de-DE" altLang="de-DE" sz="1400" b="1" dirty="0">
                <a:latin typeface="Courier New" pitchFamily="49" charset="0"/>
              </a:rPr>
              <a:t>end</a:t>
            </a:r>
            <a:r>
              <a:rPr lang="de-DE" altLang="de-DE" sz="1400" dirty="0">
                <a:latin typeface="Courier New" pitchFamily="49" charset="0"/>
              </a:rPr>
              <a:t> VERHALTEN; </a:t>
            </a:r>
          </a:p>
        </p:txBody>
      </p:sp>
      <p:sp>
        <p:nvSpPr>
          <p:cNvPr id="295941" name="AutoShape 5"/>
          <p:cNvSpPr>
            <a:spLocks noChangeArrowheads="1"/>
          </p:cNvSpPr>
          <p:nvPr/>
        </p:nvSpPr>
        <p:spPr bwMode="auto">
          <a:xfrm>
            <a:off x="6496050" y="1765300"/>
            <a:ext cx="3240088" cy="792163"/>
          </a:xfrm>
          <a:prstGeom prst="wedgeRoundRectCallout">
            <a:avLst>
              <a:gd name="adj1" fmla="val -127366"/>
              <a:gd name="adj2" fmla="val -8116"/>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Mit dem </a:t>
            </a:r>
            <a:r>
              <a:rPr lang="de-DE" altLang="de-DE" b="1">
                <a:latin typeface="Courier New" pitchFamily="49" charset="0"/>
              </a:rPr>
              <a:t>generic</a:t>
            </a:r>
            <a:r>
              <a:rPr lang="de-DE" altLang="de-DE" b="1">
                <a:latin typeface="Arial" pitchFamily="34" charset="0"/>
              </a:rPr>
              <a:t> wird die Breite des Schieberegisters dimensioniert.</a:t>
            </a:r>
          </a:p>
        </p:txBody>
      </p:sp>
      <p:sp>
        <p:nvSpPr>
          <p:cNvPr id="295942" name="AutoShape 6"/>
          <p:cNvSpPr>
            <a:spLocks noChangeArrowheads="1"/>
          </p:cNvSpPr>
          <p:nvPr/>
        </p:nvSpPr>
        <p:spPr bwMode="auto">
          <a:xfrm>
            <a:off x="6567488" y="3565525"/>
            <a:ext cx="3240087" cy="792163"/>
          </a:xfrm>
          <a:prstGeom prst="wedgeRoundRectCallout">
            <a:avLst>
              <a:gd name="adj1" fmla="val -94389"/>
              <a:gd name="adj2" fmla="val 38375"/>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Asynchroner Reset setzt beide Register zurück.</a:t>
            </a:r>
          </a:p>
        </p:txBody>
      </p:sp>
      <p:sp>
        <p:nvSpPr>
          <p:cNvPr id="295943" name="AutoShape 7"/>
          <p:cNvSpPr>
            <a:spLocks noChangeArrowheads="1"/>
          </p:cNvSpPr>
          <p:nvPr/>
        </p:nvSpPr>
        <p:spPr bwMode="auto">
          <a:xfrm>
            <a:off x="7143750" y="4789488"/>
            <a:ext cx="3240088" cy="576262"/>
          </a:xfrm>
          <a:prstGeom prst="wedgeRoundRectCallout">
            <a:avLst>
              <a:gd name="adj1" fmla="val -89639"/>
              <a:gd name="adj2" fmla="val 2343"/>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a:latin typeface="Arial" pitchFamily="34" charset="0"/>
              </a:rPr>
              <a:t>Taktsynchron Links Schieben</a:t>
            </a:r>
          </a:p>
        </p:txBody>
      </p:sp>
      <p:sp>
        <p:nvSpPr>
          <p:cNvPr id="295944" name="AutoShape 8"/>
          <p:cNvSpPr>
            <a:spLocks noChangeArrowheads="1"/>
          </p:cNvSpPr>
          <p:nvPr/>
        </p:nvSpPr>
        <p:spPr bwMode="auto">
          <a:xfrm>
            <a:off x="4406900" y="6229350"/>
            <a:ext cx="3240088" cy="576263"/>
          </a:xfrm>
          <a:prstGeom prst="wedgeRoundRectCallout">
            <a:avLst>
              <a:gd name="adj1" fmla="val -73519"/>
              <a:gd name="adj2" fmla="val -155509"/>
              <a:gd name="adj3" fmla="val 16667"/>
            </a:avLst>
          </a:prstGeom>
          <a:solidFill>
            <a:srgbClr val="FFFF00"/>
          </a:solidFill>
          <a:ln w="9525">
            <a:solidFill>
              <a:schemeClr val="tx1"/>
            </a:solid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de-DE" b="1" dirty="0">
                <a:latin typeface="Arial" pitchFamily="34" charset="0"/>
              </a:rPr>
              <a:t>Taktsynchron im </a:t>
            </a:r>
            <a:r>
              <a:rPr lang="de-DE" altLang="de-DE" b="1" dirty="0" smtClean="0">
                <a:latin typeface="Arial" pitchFamily="34" charset="0"/>
              </a:rPr>
              <a:t>Pufferregister </a:t>
            </a:r>
            <a:r>
              <a:rPr lang="de-DE" altLang="de-DE" b="1" dirty="0">
                <a:latin typeface="Arial" pitchFamily="34" charset="0"/>
              </a:rPr>
              <a:t>speichern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41"/>
                                        </p:tgtEl>
                                        <p:attrNameLst>
                                          <p:attrName>style.visibility</p:attrName>
                                        </p:attrNameLst>
                                      </p:cBhvr>
                                      <p:to>
                                        <p:strVal val="visible"/>
                                      </p:to>
                                    </p:set>
                                    <p:animEffect transition="in" filter="blinds(horizontal)">
                                      <p:cBhvr>
                                        <p:cTn id="7" dur="500"/>
                                        <p:tgtEl>
                                          <p:spTgt spid="295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5942"/>
                                        </p:tgtEl>
                                        <p:attrNameLst>
                                          <p:attrName>style.visibility</p:attrName>
                                        </p:attrNameLst>
                                      </p:cBhvr>
                                      <p:to>
                                        <p:strVal val="visible"/>
                                      </p:to>
                                    </p:set>
                                    <p:animEffect transition="in" filter="blinds(horizontal)">
                                      <p:cBhvr>
                                        <p:cTn id="12" dur="500"/>
                                        <p:tgtEl>
                                          <p:spTgt spid="2959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5943"/>
                                        </p:tgtEl>
                                        <p:attrNameLst>
                                          <p:attrName>style.visibility</p:attrName>
                                        </p:attrNameLst>
                                      </p:cBhvr>
                                      <p:to>
                                        <p:strVal val="visible"/>
                                      </p:to>
                                    </p:set>
                                    <p:animEffect transition="in" filter="blinds(horizontal)">
                                      <p:cBhvr>
                                        <p:cTn id="17" dur="500"/>
                                        <p:tgtEl>
                                          <p:spTgt spid="295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5944"/>
                                        </p:tgtEl>
                                        <p:attrNameLst>
                                          <p:attrName>style.visibility</p:attrName>
                                        </p:attrNameLst>
                                      </p:cBhvr>
                                      <p:to>
                                        <p:strVal val="visible"/>
                                      </p:to>
                                    </p:set>
                                    <p:animEffect transition="in" filter="blinds(horizontal)">
                                      <p:cBhvr>
                                        <p:cTn id="22" dur="500"/>
                                        <p:tgtEl>
                                          <p:spTgt spid="295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1" grpId="0" animBg="1"/>
      <p:bldP spid="295942" grpId="0" animBg="1"/>
      <p:bldP spid="295943" grpId="0" animBg="1"/>
      <p:bldP spid="2959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umsplatzhalt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1750ED43-4289-4DB5-B6B2-5DB9A59E6964}" type="datetime1">
              <a:rPr lang="de-DE" altLang="en-US" sz="1000" smtClean="0">
                <a:latin typeface="Arial" pitchFamily="34" charset="0"/>
              </a:rPr>
              <a:pPr/>
              <a:t>15.01.2019</a:t>
            </a:fld>
            <a:endParaRPr lang="de-DE" altLang="en-US" sz="1000" smtClean="0">
              <a:latin typeface="Arial" pitchFamily="34" charset="0"/>
            </a:endParaRPr>
          </a:p>
        </p:txBody>
      </p:sp>
      <p:sp>
        <p:nvSpPr>
          <p:cNvPr id="66563" name="Fußzeilenplatzhalt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6564" name="Foliennummernplatzhalt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DFDB27EC-F5E4-4931-AA51-E74424FD4494}" type="slidenum">
              <a:rPr lang="en-US" altLang="en-US" sz="1200" b="0" smtClean="0">
                <a:solidFill>
                  <a:schemeClr val="tx2"/>
                </a:solidFill>
              </a:rPr>
              <a:pPr algn="r">
                <a:spcBef>
                  <a:spcPct val="0"/>
                </a:spcBef>
                <a:buFontTx/>
                <a:buNone/>
              </a:pPr>
              <a:t>59</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err="1" smtClean="0"/>
              <a:t>Testbench</a:t>
            </a:r>
            <a:r>
              <a:rPr lang="de-DE" dirty="0" smtClean="0"/>
              <a:t> für 4-Phasen Kommunikation (1)</a:t>
            </a:r>
          </a:p>
        </p:txBody>
      </p:sp>
      <p:sp>
        <p:nvSpPr>
          <p:cNvPr id="66566"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67"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68"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69"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1" name="Rectangle 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2"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4"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5" name="Rectangle 8"/>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6" name="Rectangle 10"/>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7" name="Rectangle 1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8" name="Rectangle 14"/>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79"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80"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81"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6582" name="Textfeld 25"/>
          <p:cNvSpPr txBox="1">
            <a:spLocks noChangeArrowheads="1"/>
          </p:cNvSpPr>
          <p:nvPr/>
        </p:nvSpPr>
        <p:spPr bwMode="auto">
          <a:xfrm>
            <a:off x="517525" y="1836738"/>
            <a:ext cx="7850188" cy="471011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architecture TESTBENCH of SENDER_EMPFAENGER_TOP_TB  is</a:t>
            </a:r>
            <a:endParaRPr lang="de-DE" altLang="de-DE" sz="1200" b="1">
              <a:latin typeface="Courier New" pitchFamily="49" charset="0"/>
            </a:endParaRPr>
          </a:p>
          <a:p>
            <a:pPr algn="l"/>
            <a:r>
              <a:rPr lang="en-US" altLang="de-DE" sz="1200" b="1">
                <a:latin typeface="Courier New" pitchFamily="49" charset="0"/>
              </a:rPr>
              <a:t>signal DATA: unsigned(3 downto 0);</a:t>
            </a:r>
            <a:endParaRPr lang="de-DE" altLang="de-DE" sz="1200" b="1">
              <a:latin typeface="Courier New" pitchFamily="49" charset="0"/>
            </a:endParaRPr>
          </a:p>
          <a:p>
            <a:pPr algn="l"/>
            <a:r>
              <a:rPr lang="en-US" altLang="de-DE" sz="1200" b="1">
                <a:latin typeface="Courier New" pitchFamily="49" charset="0"/>
              </a:rPr>
              <a:t>signal CLK1, CLK2, RESET, START, READY: bit;</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component SENDER_EMPFAENGER_TOP is</a:t>
            </a:r>
            <a:endParaRPr lang="de-DE" altLang="de-DE" sz="1200" b="1">
              <a:latin typeface="Courier New" pitchFamily="49" charset="0"/>
            </a:endParaRPr>
          </a:p>
          <a:p>
            <a:pPr algn="l"/>
            <a:r>
              <a:rPr lang="en-US" altLang="de-DE" sz="1200" b="1">
                <a:latin typeface="Courier New" pitchFamily="49" charset="0"/>
              </a:rPr>
              <a:t>  port (CLK1, CLK2, RESET, START: in bit;</a:t>
            </a:r>
            <a:endParaRPr lang="de-DE" altLang="de-DE" sz="1200" b="1">
              <a:latin typeface="Courier New" pitchFamily="49" charset="0"/>
            </a:endParaRPr>
          </a:p>
          <a:p>
            <a:pPr algn="l"/>
            <a:r>
              <a:rPr lang="en-US" altLang="de-DE" sz="1200" b="1">
                <a:latin typeface="Courier New" pitchFamily="49" charset="0"/>
              </a:rPr>
              <a:t>        READY: out bit;</a:t>
            </a:r>
            <a:endParaRPr lang="de-DE" altLang="de-DE" sz="1200" b="1">
              <a:latin typeface="Courier New" pitchFamily="49" charset="0"/>
            </a:endParaRPr>
          </a:p>
          <a:p>
            <a:pPr algn="l"/>
            <a:r>
              <a:rPr lang="en-US" altLang="de-DE" sz="1200" b="1">
                <a:latin typeface="Courier New" pitchFamily="49" charset="0"/>
              </a:rPr>
              <a:t>        DATA: out unsigned(3 downto 0)</a:t>
            </a:r>
            <a:endParaRPr lang="de-DE" altLang="de-DE" sz="1200" b="1">
              <a:latin typeface="Courier New" pitchFamily="49" charset="0"/>
            </a:endParaRPr>
          </a:p>
          <a:p>
            <a:pPr algn="l"/>
            <a:r>
              <a:rPr lang="en-US" altLang="de-DE" sz="1200" b="1">
                <a:latin typeface="Courier New" pitchFamily="49" charset="0"/>
              </a:rPr>
              <a:t>  ); </a:t>
            </a:r>
            <a:endParaRPr lang="de-DE" altLang="de-DE" sz="1200" b="1">
              <a:latin typeface="Courier New" pitchFamily="49" charset="0"/>
            </a:endParaRPr>
          </a:p>
          <a:p>
            <a:pPr algn="l"/>
            <a:r>
              <a:rPr lang="en-US" altLang="de-DE" sz="1200" b="1">
                <a:latin typeface="Courier New" pitchFamily="49" charset="0"/>
              </a:rPr>
              <a:t>end component;</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RESET &lt;='1', '0' after 7 ns;</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CLOCK1_GEN: process</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CLK1 &lt;= '0'; wait for 4 ns; -- 125 MHz Sender</a:t>
            </a:r>
            <a:endParaRPr lang="de-DE" altLang="de-DE" sz="1200" b="1">
              <a:latin typeface="Courier New" pitchFamily="49" charset="0"/>
            </a:endParaRPr>
          </a:p>
          <a:p>
            <a:pPr algn="l"/>
            <a:r>
              <a:rPr lang="en-US" altLang="de-DE" sz="1200" b="1">
                <a:latin typeface="Courier New" pitchFamily="49" charset="0"/>
              </a:rPr>
              <a:t>   CLK1 &lt;= '1'; wait for 4 ns;</a:t>
            </a:r>
            <a:endParaRPr lang="de-DE" altLang="de-DE" sz="1200" b="1">
              <a:latin typeface="Courier New" pitchFamily="49" charset="0"/>
            </a:endParaRPr>
          </a:p>
          <a:p>
            <a:pPr algn="l"/>
            <a:r>
              <a:rPr lang="en-US" altLang="de-DE" sz="1200" b="1">
                <a:latin typeface="Courier New" pitchFamily="49" charset="0"/>
              </a:rPr>
              <a:t>end process CLOCK1_GEN;</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CLOCK2_GEN: process</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CLK2 &lt;= '0'; wait for 10 ns; -- 50 MHz Empfaenger</a:t>
            </a:r>
            <a:endParaRPr lang="de-DE" altLang="de-DE" sz="1200" b="1">
              <a:latin typeface="Courier New" pitchFamily="49" charset="0"/>
            </a:endParaRPr>
          </a:p>
          <a:p>
            <a:pPr algn="l"/>
            <a:r>
              <a:rPr lang="en-US" altLang="de-DE" sz="1200" b="1">
                <a:latin typeface="Courier New" pitchFamily="49" charset="0"/>
              </a:rPr>
              <a:t>   CLK2 &lt;= '1'; wait for 10 ns;</a:t>
            </a:r>
            <a:endParaRPr lang="de-DE" altLang="de-DE" sz="1200" b="1">
              <a:latin typeface="Courier New" pitchFamily="49" charset="0"/>
            </a:endParaRPr>
          </a:p>
          <a:p>
            <a:pPr algn="l"/>
            <a:r>
              <a:rPr lang="en-US" altLang="de-DE" sz="1200" b="1">
                <a:latin typeface="Courier New" pitchFamily="49" charset="0"/>
              </a:rPr>
              <a:t>end process CLOCK2_GEN;</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p:txBody>
      </p:sp>
      <p:sp>
        <p:nvSpPr>
          <p:cNvPr id="38" name="AutoShape 5"/>
          <p:cNvSpPr>
            <a:spLocks noChangeArrowheads="1"/>
          </p:cNvSpPr>
          <p:nvPr/>
        </p:nvSpPr>
        <p:spPr bwMode="auto">
          <a:xfrm>
            <a:off x="6280150" y="2557463"/>
            <a:ext cx="2449513" cy="390525"/>
          </a:xfrm>
          <a:prstGeom prst="wedgeRoundRectCallout">
            <a:avLst>
              <a:gd name="adj1" fmla="val -105531"/>
              <a:gd name="adj2" fmla="val 1298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err="1">
                <a:latin typeface="+mn-lt"/>
              </a:rPr>
              <a:t>Toplevel</a:t>
            </a:r>
            <a:r>
              <a:rPr lang="de-DE" sz="1400" b="1" dirty="0">
                <a:latin typeface="+mn-lt"/>
              </a:rPr>
              <a:t> Komponentendeklaration  </a:t>
            </a:r>
          </a:p>
        </p:txBody>
      </p:sp>
      <p:sp>
        <p:nvSpPr>
          <p:cNvPr id="41" name="AutoShape 5"/>
          <p:cNvSpPr>
            <a:spLocks noChangeArrowheads="1"/>
          </p:cNvSpPr>
          <p:nvPr/>
        </p:nvSpPr>
        <p:spPr bwMode="auto">
          <a:xfrm>
            <a:off x="5500688" y="4608513"/>
            <a:ext cx="3255962" cy="390525"/>
          </a:xfrm>
          <a:prstGeom prst="wedgeRoundRectCallout">
            <a:avLst>
              <a:gd name="adj1" fmla="val -105239"/>
              <a:gd name="adj2" fmla="val -2594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Sender arbeitet mit 125 MHz Takt </a:t>
            </a:r>
          </a:p>
        </p:txBody>
      </p:sp>
      <p:sp>
        <p:nvSpPr>
          <p:cNvPr id="40" name="AutoShape 5"/>
          <p:cNvSpPr>
            <a:spLocks noChangeArrowheads="1"/>
          </p:cNvSpPr>
          <p:nvPr/>
        </p:nvSpPr>
        <p:spPr bwMode="auto">
          <a:xfrm>
            <a:off x="5500688" y="5726113"/>
            <a:ext cx="3255962" cy="392112"/>
          </a:xfrm>
          <a:prstGeom prst="wedgeRoundRectCallout">
            <a:avLst>
              <a:gd name="adj1" fmla="val -105239"/>
              <a:gd name="adj2" fmla="val -2594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Empfänger arbeitet mit 50 MHz Takt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linds(horizontal)">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umsplatzhalter 4"/>
          <p:cNvSpPr>
            <a:spLocks noGrp="1"/>
          </p:cNvSpPr>
          <p:nvPr>
            <p:ph type="dt" sz="quarter" idx="10"/>
          </p:nvPr>
        </p:nvSpPr>
        <p:spPr>
          <a:xfrm>
            <a:off x="8296275" y="7778750"/>
            <a:ext cx="1504950"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6521EE52-331F-4944-82DE-B1A861A69883}" type="datetime1">
              <a:rPr lang="de-DE" altLang="en-US" sz="1000" smtClean="0">
                <a:latin typeface="Arial" pitchFamily="34" charset="0"/>
              </a:rPr>
              <a:pPr/>
              <a:t>15.01.2019</a:t>
            </a:fld>
            <a:endParaRPr lang="de-DE" altLang="en-US" sz="1000" smtClean="0">
              <a:latin typeface="Arial" pitchFamily="34" charset="0"/>
            </a:endParaRPr>
          </a:p>
        </p:txBody>
      </p:sp>
      <p:sp>
        <p:nvSpPr>
          <p:cNvPr id="67587" name="Fußzeilenplatzhalter 5"/>
          <p:cNvSpPr>
            <a:spLocks noGrp="1"/>
          </p:cNvSpPr>
          <p:nvPr>
            <p:ph type="ftr" sz="quarter" idx="11"/>
          </p:nvPr>
        </p:nvSpPr>
        <p:spPr>
          <a:xfrm>
            <a:off x="230188" y="7778750"/>
            <a:ext cx="3025775"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7588" name="Foliennummernplatzhalter 6"/>
          <p:cNvSpPr>
            <a:spLocks noGrp="1"/>
          </p:cNvSpPr>
          <p:nvPr>
            <p:ph type="sldNum" sz="quarter" idx="12"/>
          </p:nvPr>
        </p:nvSpPr>
        <p:spPr>
          <a:xfrm>
            <a:off x="9952038" y="7778750"/>
            <a:ext cx="430212"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8C0F5BC4-F756-40CD-9CD8-37930563B79C}" type="slidenum">
              <a:rPr lang="en-US" altLang="en-US" sz="1200" b="0" smtClean="0">
                <a:solidFill>
                  <a:schemeClr val="tx2"/>
                </a:solidFill>
              </a:rPr>
              <a:pPr algn="r">
                <a:spcBef>
                  <a:spcPct val="0"/>
                </a:spcBef>
                <a:buFontTx/>
                <a:buNone/>
              </a:pPr>
              <a:t>60</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dirty="0" err="1" smtClean="0"/>
              <a:t>Testbench</a:t>
            </a:r>
            <a:r>
              <a:rPr lang="de-DE" dirty="0" smtClean="0"/>
              <a:t> für 4-Phasen Kommunikation (2)</a:t>
            </a:r>
          </a:p>
        </p:txBody>
      </p:sp>
      <p:sp>
        <p:nvSpPr>
          <p:cNvPr id="67590"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1"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2"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3" name="Rectangle 4"/>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4"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5" name="Rectangle 4"/>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6"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7"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8"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599" name="Rectangle 8"/>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600" name="Rectangle 10"/>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601" name="Rectangle 1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602" name="Rectangle 14"/>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603"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4" name="Rectangle 1"/>
          <p:cNvSpPr>
            <a:spLocks noChangeArrowheads="1"/>
          </p:cNvSpPr>
          <p:nvPr/>
        </p:nvSpPr>
        <p:spPr bwMode="auto">
          <a:xfrm>
            <a:off x="517525" y="1693863"/>
            <a:ext cx="7850188"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defRPr/>
            </a:pPr>
            <a:r>
              <a:rPr lang="de-DE" sz="1800" b="1" dirty="0">
                <a:latin typeface="+mn-lt"/>
                <a:ea typeface="Times New Roman" pitchFamily="18" charset="0"/>
              </a:rPr>
              <a:t>Das Verhalten der </a:t>
            </a:r>
            <a:r>
              <a:rPr lang="de-DE" sz="1800" b="1" dirty="0" err="1">
                <a:latin typeface="+mn-lt"/>
                <a:ea typeface="Times New Roman" pitchFamily="18" charset="0"/>
              </a:rPr>
              <a:t>Testbench</a:t>
            </a:r>
            <a:r>
              <a:rPr lang="de-DE" sz="1800" b="1" dirty="0">
                <a:latin typeface="+mn-lt"/>
                <a:ea typeface="Times New Roman" pitchFamily="18" charset="0"/>
              </a:rPr>
              <a:t> ist zeitgesteuert:</a:t>
            </a:r>
          </a:p>
          <a:p>
            <a:pPr marL="285750" indent="-285750" algn="l">
              <a:buFont typeface="Arial" pitchFamily="34" charset="0"/>
              <a:buChar char="•"/>
              <a:defRPr/>
            </a:pPr>
            <a:r>
              <a:rPr lang="de-DE" dirty="0">
                <a:latin typeface="+mn-lt"/>
                <a:ea typeface="Times New Roman" pitchFamily="18" charset="0"/>
              </a:rPr>
              <a:t>es wird eine Zeitvariable </a:t>
            </a:r>
            <a:r>
              <a:rPr lang="de-DE" dirty="0" err="1">
                <a:latin typeface="+mn-lt"/>
                <a:ea typeface="Times New Roman" pitchFamily="18" charset="0"/>
              </a:rPr>
              <a:t>actual_time</a:t>
            </a:r>
            <a:r>
              <a:rPr lang="de-DE" dirty="0">
                <a:latin typeface="+mn-lt"/>
                <a:ea typeface="Times New Roman" pitchFamily="18" charset="0"/>
              </a:rPr>
              <a:t> definiert</a:t>
            </a:r>
          </a:p>
          <a:p>
            <a:pPr marL="285750" indent="-285750" algn="l">
              <a:buFont typeface="Arial" pitchFamily="34" charset="0"/>
              <a:buChar char="•"/>
              <a:defRPr/>
            </a:pPr>
            <a:r>
              <a:rPr lang="de-DE" dirty="0">
                <a:latin typeface="+mn-lt"/>
                <a:ea typeface="Times New Roman" pitchFamily="18" charset="0"/>
              </a:rPr>
              <a:t>der Prozess zur Erzeugung ist taktgesteuert</a:t>
            </a:r>
          </a:p>
          <a:p>
            <a:pPr marL="285750" indent="-285750" algn="l">
              <a:buFont typeface="Arial" pitchFamily="34" charset="0"/>
              <a:buChar char="•"/>
              <a:defRPr/>
            </a:pPr>
            <a:endParaRPr lang="de-DE" dirty="0">
              <a:latin typeface="+mn-lt"/>
              <a:ea typeface="Times New Roman" pitchFamily="18" charset="0"/>
            </a:endParaRPr>
          </a:p>
        </p:txBody>
      </p:sp>
      <p:sp>
        <p:nvSpPr>
          <p:cNvPr id="67605"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606"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7607" name="Textfeld 25"/>
          <p:cNvSpPr txBox="1">
            <a:spLocks noChangeArrowheads="1"/>
          </p:cNvSpPr>
          <p:nvPr/>
        </p:nvSpPr>
        <p:spPr bwMode="auto">
          <a:xfrm>
            <a:off x="517525" y="2528888"/>
            <a:ext cx="7850188" cy="47085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en-US" altLang="de-DE" sz="1200" b="1">
                <a:latin typeface="Courier New" pitchFamily="49" charset="0"/>
              </a:rPr>
              <a:t>START_P: process(CLK1)      -- START-Signal Erzeugung</a:t>
            </a:r>
            <a:endParaRPr lang="de-DE" altLang="de-DE" sz="1200" b="1">
              <a:latin typeface="Courier New" pitchFamily="49" charset="0"/>
            </a:endParaRPr>
          </a:p>
          <a:p>
            <a:pPr algn="l"/>
            <a:r>
              <a:rPr lang="en-US" altLang="de-DE" sz="1200" b="1">
                <a:latin typeface="Courier New" pitchFamily="49" charset="0"/>
              </a:rPr>
              <a:t>variable actual_time: time; -- deklariere Zeitvariable</a:t>
            </a:r>
            <a:endParaRPr lang="de-DE" altLang="de-DE" sz="1200" b="1">
              <a:latin typeface="Courier New" pitchFamily="49" charset="0"/>
            </a:endParaRPr>
          </a:p>
          <a:p>
            <a:pPr algn="l"/>
            <a:r>
              <a:rPr lang="en-US" altLang="de-DE" sz="1200" b="1">
                <a:latin typeface="Courier New" pitchFamily="49" charset="0"/>
              </a:rPr>
              <a:t>begin</a:t>
            </a:r>
            <a:endParaRPr lang="de-DE" altLang="de-DE" sz="1200" b="1">
              <a:latin typeface="Courier New" pitchFamily="49" charset="0"/>
            </a:endParaRPr>
          </a:p>
          <a:p>
            <a:pPr algn="l"/>
            <a:r>
              <a:rPr lang="en-US" altLang="de-DE" sz="1200" b="1">
                <a:latin typeface="Courier New" pitchFamily="49" charset="0"/>
              </a:rPr>
              <a:t>   actual_time := now;      -- aktuelle Simulationszeit</a:t>
            </a:r>
            <a:endParaRPr lang="de-DE" altLang="de-DE" sz="1200" b="1">
              <a:latin typeface="Courier New" pitchFamily="49" charset="0"/>
            </a:endParaRPr>
          </a:p>
          <a:p>
            <a:pPr algn="l"/>
            <a:r>
              <a:rPr lang="en-US" altLang="de-DE" sz="1200" b="1">
                <a:latin typeface="Courier New" pitchFamily="49" charset="0"/>
              </a:rPr>
              <a:t>   if actual_time &lt; 10 ns then</a:t>
            </a:r>
            <a:endParaRPr lang="de-DE" altLang="de-DE" sz="1200" b="1">
              <a:latin typeface="Courier New" pitchFamily="49" charset="0"/>
            </a:endParaRPr>
          </a:p>
          <a:p>
            <a:pPr algn="l"/>
            <a:r>
              <a:rPr lang="en-US" altLang="de-DE" sz="1200" b="1">
                <a:latin typeface="Courier New" pitchFamily="49" charset="0"/>
              </a:rPr>
              <a:t>      START &lt;= '0';</a:t>
            </a:r>
            <a:endParaRPr lang="de-DE" altLang="de-DE" sz="1200" b="1">
              <a:latin typeface="Courier New" pitchFamily="49" charset="0"/>
            </a:endParaRPr>
          </a:p>
          <a:p>
            <a:pPr algn="l"/>
            <a:r>
              <a:rPr lang="en-US" altLang="de-DE" sz="1200" b="1">
                <a:latin typeface="Courier New" pitchFamily="49" charset="0"/>
              </a:rPr>
              <a:t>   elsif actual_time &lt; 250 ns then -- START-READY Handshake</a:t>
            </a:r>
            <a:endParaRPr lang="de-DE" altLang="de-DE" sz="1200" b="1">
              <a:latin typeface="Courier New" pitchFamily="49" charset="0"/>
            </a:endParaRPr>
          </a:p>
          <a:p>
            <a:pPr algn="l"/>
            <a:r>
              <a:rPr lang="en-US" altLang="de-DE" sz="1200" b="1">
                <a:latin typeface="Courier New" pitchFamily="49" charset="0"/>
              </a:rPr>
              <a:t>      if CLK1='1' and CLK1'event then</a:t>
            </a:r>
            <a:endParaRPr lang="de-DE" altLang="de-DE" sz="1200" b="1">
              <a:latin typeface="Courier New" pitchFamily="49" charset="0"/>
            </a:endParaRPr>
          </a:p>
          <a:p>
            <a:pPr algn="l"/>
            <a:r>
              <a:rPr lang="en-US" altLang="de-DE" sz="1200" b="1">
                <a:latin typeface="Courier New" pitchFamily="49" charset="0"/>
              </a:rPr>
              <a:t>         if READY ='1' then</a:t>
            </a:r>
            <a:endParaRPr lang="de-DE" altLang="de-DE" sz="1200" b="1">
              <a:latin typeface="Courier New" pitchFamily="49" charset="0"/>
            </a:endParaRPr>
          </a:p>
          <a:p>
            <a:pPr algn="l"/>
            <a:r>
              <a:rPr lang="en-US" altLang="de-DE" sz="1200" b="1">
                <a:latin typeface="Courier New" pitchFamily="49" charset="0"/>
              </a:rPr>
              <a:t>            START &lt;= '1' after 2 ns;</a:t>
            </a:r>
            <a:endParaRPr lang="de-DE" altLang="de-DE" sz="1200" b="1">
              <a:latin typeface="Courier New" pitchFamily="49" charset="0"/>
            </a:endParaRPr>
          </a:p>
          <a:p>
            <a:pPr algn="l"/>
            <a:r>
              <a:rPr lang="en-US" altLang="de-DE" sz="1200" b="1">
                <a:latin typeface="Courier New" pitchFamily="49" charset="0"/>
              </a:rPr>
              <a:t>         else</a:t>
            </a:r>
            <a:endParaRPr lang="de-DE" altLang="de-DE" sz="1200" b="1">
              <a:latin typeface="Courier New" pitchFamily="49" charset="0"/>
            </a:endParaRPr>
          </a:p>
          <a:p>
            <a:pPr algn="l"/>
            <a:r>
              <a:rPr lang="en-US" altLang="de-DE" sz="1200" b="1">
                <a:latin typeface="Courier New" pitchFamily="49" charset="0"/>
              </a:rPr>
              <a:t>          START &lt;= '0' after 2 ns;</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end if;</a:t>
            </a:r>
            <a:endParaRPr lang="de-DE" altLang="de-DE" sz="1200" b="1">
              <a:latin typeface="Courier New" pitchFamily="49" charset="0"/>
            </a:endParaRPr>
          </a:p>
          <a:p>
            <a:pPr algn="l"/>
            <a:r>
              <a:rPr lang="en-US" altLang="de-DE" sz="1200" b="1">
                <a:latin typeface="Courier New" pitchFamily="49" charset="0"/>
              </a:rPr>
              <a:t>   else</a:t>
            </a:r>
            <a:endParaRPr lang="de-DE" altLang="de-DE" sz="1200" b="1">
              <a:latin typeface="Courier New" pitchFamily="49" charset="0"/>
            </a:endParaRPr>
          </a:p>
          <a:p>
            <a:pPr algn="l"/>
            <a:r>
              <a:rPr lang="en-US" altLang="de-DE" sz="1200" b="1">
                <a:latin typeface="Courier New" pitchFamily="49" charset="0"/>
              </a:rPr>
              <a:t>      START &lt;= '1';         -- ab jetzt START dauerhaft auf 1</a:t>
            </a:r>
            <a:endParaRPr lang="de-DE" altLang="de-DE" sz="1200" b="1">
              <a:latin typeface="Courier New" pitchFamily="49" charset="0"/>
            </a:endParaRPr>
          </a:p>
          <a:p>
            <a:pPr algn="l"/>
            <a:r>
              <a:rPr lang="en-US" altLang="de-DE" sz="1200" b="1">
                <a:latin typeface="Courier New" pitchFamily="49" charset="0"/>
              </a:rPr>
              <a:t> end if;   </a:t>
            </a:r>
            <a:endParaRPr lang="de-DE" altLang="de-DE" sz="1200" b="1">
              <a:latin typeface="Courier New" pitchFamily="49" charset="0"/>
            </a:endParaRPr>
          </a:p>
          <a:p>
            <a:pPr algn="l"/>
            <a:r>
              <a:rPr lang="en-US" altLang="de-DE" sz="1200" b="1">
                <a:latin typeface="Courier New" pitchFamily="49" charset="0"/>
              </a:rPr>
              <a:t>end process START_P;</a:t>
            </a:r>
            <a:endParaRPr lang="de-DE" altLang="de-DE" sz="1200" b="1">
              <a:latin typeface="Courier New" pitchFamily="49" charset="0"/>
            </a:endParaRPr>
          </a:p>
          <a:p>
            <a:pPr algn="l"/>
            <a:r>
              <a:rPr lang="en-US" altLang="de-DE" sz="1200" b="1">
                <a:latin typeface="Courier New" pitchFamily="49" charset="0"/>
              </a:rPr>
              <a:t> </a:t>
            </a:r>
            <a:endParaRPr lang="de-DE" altLang="de-DE" sz="1200" b="1">
              <a:latin typeface="Courier New" pitchFamily="49" charset="0"/>
            </a:endParaRPr>
          </a:p>
          <a:p>
            <a:pPr algn="l"/>
            <a:r>
              <a:rPr lang="en-US" altLang="de-DE" sz="1200" b="1">
                <a:latin typeface="Courier New" pitchFamily="49" charset="0"/>
              </a:rPr>
              <a:t>DUT: SENDER_EMPFAENGER_TOP</a:t>
            </a:r>
            <a:endParaRPr lang="de-DE" altLang="de-DE" sz="1200" b="1">
              <a:latin typeface="Courier New" pitchFamily="49" charset="0"/>
            </a:endParaRPr>
          </a:p>
          <a:p>
            <a:pPr algn="l"/>
            <a:r>
              <a:rPr lang="en-US" altLang="de-DE" sz="1200" b="1">
                <a:latin typeface="Courier New" pitchFamily="49" charset="0"/>
              </a:rPr>
              <a:t>   port map(CLK1, CLK2, RESET, START,</a:t>
            </a:r>
            <a:endParaRPr lang="de-DE" altLang="de-DE" sz="1200" b="1">
              <a:latin typeface="Courier New" pitchFamily="49" charset="0"/>
            </a:endParaRPr>
          </a:p>
          <a:p>
            <a:pPr algn="l"/>
            <a:r>
              <a:rPr lang="en-US" altLang="de-DE" sz="1200" b="1">
                <a:latin typeface="Courier New" pitchFamily="49" charset="0"/>
              </a:rPr>
              <a:t>            </a:t>
            </a:r>
            <a:r>
              <a:rPr lang="de-DE" altLang="de-DE" sz="1200" b="1">
                <a:latin typeface="Courier New" pitchFamily="49" charset="0"/>
              </a:rPr>
              <a:t>READY, DATA);</a:t>
            </a:r>
          </a:p>
          <a:p>
            <a:pPr algn="l"/>
            <a:r>
              <a:rPr lang="de-DE" altLang="de-DE" sz="1200" b="1">
                <a:latin typeface="Courier New" pitchFamily="49" charset="0"/>
              </a:rPr>
              <a:t> </a:t>
            </a:r>
          </a:p>
          <a:p>
            <a:pPr algn="l"/>
            <a:r>
              <a:rPr lang="de-DE" altLang="de-DE" sz="1200" b="1">
                <a:latin typeface="Courier New" pitchFamily="49" charset="0"/>
              </a:rPr>
              <a:t>end TESTBENCH;</a:t>
            </a:r>
          </a:p>
          <a:p>
            <a:pPr algn="l"/>
            <a:endParaRPr lang="de-DE" altLang="de-DE" sz="1200" b="1">
              <a:latin typeface="Courier New" pitchFamily="49" charset="0"/>
            </a:endParaRPr>
          </a:p>
        </p:txBody>
      </p:sp>
      <p:sp>
        <p:nvSpPr>
          <p:cNvPr id="38" name="AutoShape 5"/>
          <p:cNvSpPr>
            <a:spLocks noChangeArrowheads="1"/>
          </p:cNvSpPr>
          <p:nvPr/>
        </p:nvSpPr>
        <p:spPr bwMode="auto">
          <a:xfrm>
            <a:off x="6567488" y="3789363"/>
            <a:ext cx="3257550" cy="503237"/>
          </a:xfrm>
          <a:prstGeom prst="wedgeRoundRectCallout">
            <a:avLst>
              <a:gd name="adj1" fmla="val -147938"/>
              <a:gd name="adj2" fmla="val 2054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Erzeugung des Startsignals durch START / READY Handshake </a:t>
            </a:r>
          </a:p>
        </p:txBody>
      </p:sp>
      <p:sp>
        <p:nvSpPr>
          <p:cNvPr id="32" name="AutoShape 5"/>
          <p:cNvSpPr>
            <a:spLocks noChangeArrowheads="1"/>
          </p:cNvSpPr>
          <p:nvPr/>
        </p:nvSpPr>
        <p:spPr bwMode="auto">
          <a:xfrm>
            <a:off x="5056188" y="4598988"/>
            <a:ext cx="2616200" cy="568325"/>
          </a:xfrm>
          <a:prstGeom prst="wedgeRoundRectCallout">
            <a:avLst>
              <a:gd name="adj1" fmla="val -152013"/>
              <a:gd name="adj2" fmla="val 7966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nach 250 </a:t>
            </a:r>
            <a:r>
              <a:rPr lang="de-DE" sz="1400" b="1" dirty="0" err="1">
                <a:latin typeface="+mn-lt"/>
              </a:rPr>
              <a:t>ns</a:t>
            </a:r>
            <a:r>
              <a:rPr lang="de-DE" sz="1400" b="1" dirty="0">
                <a:latin typeface="+mn-lt"/>
              </a:rPr>
              <a:t> wird das Startsignal dauerhaft 1</a:t>
            </a:r>
          </a:p>
        </p:txBody>
      </p:sp>
      <p:sp>
        <p:nvSpPr>
          <p:cNvPr id="42" name="AutoShape 5"/>
          <p:cNvSpPr>
            <a:spLocks noChangeArrowheads="1"/>
          </p:cNvSpPr>
          <p:nvPr/>
        </p:nvSpPr>
        <p:spPr bwMode="auto">
          <a:xfrm>
            <a:off x="4803775" y="5984875"/>
            <a:ext cx="2617788" cy="568325"/>
          </a:xfrm>
          <a:prstGeom prst="wedgeRoundRectCallout">
            <a:avLst>
              <a:gd name="adj1" fmla="val -90869"/>
              <a:gd name="adj2" fmla="val -2771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err="1">
                <a:latin typeface="+mn-lt"/>
              </a:rPr>
              <a:t>Toplevel</a:t>
            </a:r>
            <a:r>
              <a:rPr lang="de-DE" sz="1400" b="1" dirty="0">
                <a:latin typeface="+mn-lt"/>
              </a:rPr>
              <a:t> Komponenten-instanziierung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P spid="4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kt 6"/>
          <p:cNvGraphicFramePr>
            <a:graphicFrameLocks noChangeAspect="1"/>
          </p:cNvGraphicFramePr>
          <p:nvPr/>
        </p:nvGraphicFramePr>
        <p:xfrm>
          <a:off x="663575" y="2557463"/>
          <a:ext cx="9504363" cy="4640262"/>
        </p:xfrm>
        <a:graphic>
          <a:graphicData uri="http://schemas.openxmlformats.org/presentationml/2006/ole">
            <mc:AlternateContent xmlns:mc="http://schemas.openxmlformats.org/markup-compatibility/2006">
              <mc:Choice xmlns:v="urn:schemas-microsoft-com:vml" Requires="v">
                <p:oleObj spid="_x0000_s68651" name="Visio" r:id="rId4" imgW="17814076" imgH="7190632" progId="Visio.Drawing.11">
                  <p:embed/>
                </p:oleObj>
              </mc:Choice>
              <mc:Fallback>
                <p:oleObj name="Visio" r:id="rId4" imgW="17814076" imgH="7190632" progId="Visio.Drawing.11">
                  <p:embed/>
                  <p:pic>
                    <p:nvPicPr>
                      <p:cNvPr id="0" name="Objek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75" y="2557463"/>
                        <a:ext cx="9504363" cy="464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1" name="Datumsplatzhalter 4"/>
          <p:cNvSpPr>
            <a:spLocks noGrp="1"/>
          </p:cNvSpPr>
          <p:nvPr>
            <p:ph type="dt" sz="quarter" idx="10"/>
          </p:nvPr>
        </p:nvSpPr>
        <p:spPr>
          <a:xfrm>
            <a:off x="8296275" y="7778750"/>
            <a:ext cx="1504950"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47960A37-93AA-4143-A81D-9543B61445D7}" type="datetime1">
              <a:rPr lang="de-DE" altLang="en-US" sz="1000" smtClean="0">
                <a:latin typeface="Arial" pitchFamily="34" charset="0"/>
              </a:rPr>
              <a:pPr/>
              <a:t>15.01.2019</a:t>
            </a:fld>
            <a:endParaRPr lang="de-DE" altLang="en-US" sz="1000" smtClean="0">
              <a:latin typeface="Arial" pitchFamily="34" charset="0"/>
            </a:endParaRPr>
          </a:p>
        </p:txBody>
      </p:sp>
      <p:sp>
        <p:nvSpPr>
          <p:cNvPr id="68612" name="Fußzeilenplatzhalter 5"/>
          <p:cNvSpPr>
            <a:spLocks noGrp="1"/>
          </p:cNvSpPr>
          <p:nvPr>
            <p:ph type="ftr" sz="quarter" idx="11"/>
          </p:nvPr>
        </p:nvSpPr>
        <p:spPr>
          <a:xfrm>
            <a:off x="230188" y="7778750"/>
            <a:ext cx="3025775"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p>
        </p:txBody>
      </p:sp>
      <p:sp>
        <p:nvSpPr>
          <p:cNvPr id="68613" name="Foliennummernplatzhalter 6"/>
          <p:cNvSpPr>
            <a:spLocks noGrp="1"/>
          </p:cNvSpPr>
          <p:nvPr>
            <p:ph type="sldNum" sz="quarter" idx="12"/>
          </p:nvPr>
        </p:nvSpPr>
        <p:spPr>
          <a:xfrm>
            <a:off x="9952038" y="7778750"/>
            <a:ext cx="430212" cy="32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A01543DC-956F-4071-B777-3758A7B049EB}" type="slidenum">
              <a:rPr lang="en-US" altLang="en-US" sz="1200" b="0" smtClean="0">
                <a:solidFill>
                  <a:schemeClr val="tx2"/>
                </a:solidFill>
              </a:rPr>
              <a:pPr algn="r">
                <a:spcBef>
                  <a:spcPct val="0"/>
                </a:spcBef>
                <a:buFontTx/>
                <a:buNone/>
              </a:pPr>
              <a:t>61</a:t>
            </a:fld>
            <a:endParaRPr lang="de-DE" altLang="en-US" sz="1200" b="0" smtClean="0">
              <a:solidFill>
                <a:schemeClr val="tx2"/>
              </a:solidFill>
              <a:latin typeface="Times New Roman" pitchFamily="18" charset="0"/>
            </a:endParaRPr>
          </a:p>
        </p:txBody>
      </p:sp>
      <p:sp>
        <p:nvSpPr>
          <p:cNvPr id="29" name="Rectangle 39"/>
          <p:cNvSpPr>
            <a:spLocks noGrp="1" noChangeArrowheads="1"/>
          </p:cNvSpPr>
          <p:nvPr>
            <p:ph type="title"/>
          </p:nvPr>
        </p:nvSpPr>
        <p:spPr>
          <a:xfrm>
            <a:off x="227013" y="252413"/>
            <a:ext cx="10212387" cy="622300"/>
          </a:xfrm>
        </p:spPr>
        <p:txBody>
          <a:bodyPr/>
          <a:lstStyle/>
          <a:p>
            <a:pPr eaLnBrk="1" hangingPunct="1">
              <a:defRPr/>
            </a:pPr>
            <a:r>
              <a:rPr lang="de-DE" smtClean="0"/>
              <a:t>Simulationsergebnis der 4-Phasen Kommunikation</a:t>
            </a:r>
            <a:endParaRPr lang="de-DE" dirty="0" smtClean="0"/>
          </a:p>
        </p:txBody>
      </p:sp>
      <p:sp>
        <p:nvSpPr>
          <p:cNvPr id="68615"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16"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17"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18" name="Rectangle 4"/>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19"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0" name="Rectangle 4"/>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1"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2"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3"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4" name="Rectangle 8"/>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5" name="Rectangle 10"/>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6" name="Rectangle 1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7" name="Rectangle 14"/>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28"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24" name="Rectangle 1"/>
          <p:cNvSpPr>
            <a:spLocks noChangeArrowheads="1"/>
          </p:cNvSpPr>
          <p:nvPr/>
        </p:nvSpPr>
        <p:spPr bwMode="auto">
          <a:xfrm>
            <a:off x="517525" y="1708150"/>
            <a:ext cx="9866313"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85750" indent="-285750" algn="l">
              <a:buFont typeface="Arial" pitchFamily="34" charset="0"/>
              <a:buChar char="•"/>
              <a:defRPr/>
            </a:pPr>
            <a:r>
              <a:rPr lang="de-DE" dirty="0">
                <a:latin typeface="+mn-lt"/>
                <a:ea typeface="Times New Roman" pitchFamily="18" charset="0"/>
              </a:rPr>
              <a:t>Sender und Empfänger arbeiten mit unterschiedlichem Takt.</a:t>
            </a:r>
          </a:p>
          <a:p>
            <a:pPr marL="285750" indent="-285750" algn="l">
              <a:buFont typeface="Arial" pitchFamily="34" charset="0"/>
              <a:buChar char="•"/>
              <a:defRPr/>
            </a:pPr>
            <a:r>
              <a:rPr lang="de-DE" dirty="0">
                <a:latin typeface="+mn-lt"/>
                <a:ea typeface="Times New Roman" pitchFamily="18" charset="0"/>
              </a:rPr>
              <a:t>Die REQ- und ACK-Handshakesignale werden in die jeweils andere Taktdomäne synchronisiert.</a:t>
            </a:r>
          </a:p>
          <a:p>
            <a:pPr marL="285750" indent="-285750" algn="l">
              <a:buFont typeface="Arial" pitchFamily="34" charset="0"/>
              <a:buChar char="•"/>
              <a:defRPr/>
            </a:pPr>
            <a:r>
              <a:rPr lang="de-DE" dirty="0">
                <a:latin typeface="+mn-lt"/>
                <a:ea typeface="Times New Roman" pitchFamily="18" charset="0"/>
              </a:rPr>
              <a:t>Die Datenübertragung erfolgt hier von der schnelleren in die langsamere Taktdomäne</a:t>
            </a:r>
          </a:p>
          <a:p>
            <a:pPr marL="285750" indent="-285750" algn="l">
              <a:buFont typeface="Arial" pitchFamily="34" charset="0"/>
              <a:buChar char="•"/>
              <a:defRPr/>
            </a:pPr>
            <a:endParaRPr lang="de-DE" dirty="0">
              <a:latin typeface="+mn-lt"/>
              <a:ea typeface="Times New Roman" pitchFamily="18" charset="0"/>
            </a:endParaRPr>
          </a:p>
        </p:txBody>
      </p:sp>
      <p:sp>
        <p:nvSpPr>
          <p:cNvPr id="68630"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68631" name="Rectangle 2"/>
          <p:cNvSpPr>
            <a:spLocks noChangeArrowheads="1"/>
          </p:cNvSpPr>
          <p:nvPr/>
        </p:nvSpPr>
        <p:spPr bwMode="auto">
          <a:xfrm>
            <a:off x="0" y="53975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38" name="AutoShape 5"/>
          <p:cNvSpPr>
            <a:spLocks noChangeArrowheads="1"/>
          </p:cNvSpPr>
          <p:nvPr/>
        </p:nvSpPr>
        <p:spPr bwMode="auto">
          <a:xfrm>
            <a:off x="6280150" y="6518275"/>
            <a:ext cx="4103688" cy="792163"/>
          </a:xfrm>
          <a:prstGeom prst="wedgeRoundRectCallout">
            <a:avLst>
              <a:gd name="adj1" fmla="val -66885"/>
              <a:gd name="adj2" fmla="val -2609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Die Dauer eines einzelnen Datentransfers beträgt mit Einfachflipflop-Synchronisation 6 Takte des jeweils langsameren Taktes </a:t>
            </a:r>
          </a:p>
        </p:txBody>
      </p:sp>
      <p:sp>
        <p:nvSpPr>
          <p:cNvPr id="68633" name="Rectangle 2"/>
          <p:cNvSpPr>
            <a:spLocks noChangeArrowheads="1"/>
          </p:cNvSpPr>
          <p:nvPr/>
        </p:nvSpPr>
        <p:spPr bwMode="auto">
          <a:xfrm>
            <a:off x="0" y="0"/>
            <a:ext cx="1068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DE" altLang="de-DE"/>
          </a:p>
        </p:txBody>
      </p:sp>
      <p:sp>
        <p:nvSpPr>
          <p:cNvPr id="40" name="AutoShape 5"/>
          <p:cNvSpPr>
            <a:spLocks noChangeArrowheads="1"/>
          </p:cNvSpPr>
          <p:nvPr/>
        </p:nvSpPr>
        <p:spPr bwMode="auto">
          <a:xfrm>
            <a:off x="7646988" y="4789488"/>
            <a:ext cx="2897187" cy="1427162"/>
          </a:xfrm>
          <a:prstGeom prst="wedgeRoundRectCallout">
            <a:avLst>
              <a:gd name="adj1" fmla="val -44032"/>
              <a:gd name="adj2" fmla="val 2026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de-DE" sz="1400" b="1" dirty="0">
                <a:latin typeface="+mn-lt"/>
              </a:rPr>
              <a:t>Bei einer Doppelflipflop-Synchronisation würden für jedes Datum 8 (langsamere) Takte benötigt werden, eine Änderung der Automaten ist nicht erforderlich!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252413"/>
            <a:ext cx="10212387" cy="622300"/>
          </a:xfrm>
        </p:spPr>
        <p:txBody>
          <a:bodyPr/>
          <a:lstStyle/>
          <a:p>
            <a:pPr>
              <a:defRPr/>
            </a:pPr>
            <a:r>
              <a:rPr lang="de-DE" dirty="0" smtClean="0"/>
              <a:t>Synchronisation Digitaler Systeme</a:t>
            </a:r>
            <a:endParaRPr lang="de-AT" dirty="0"/>
          </a:p>
        </p:txBody>
      </p:sp>
      <p:sp>
        <p:nvSpPr>
          <p:cNvPr id="69635" name="Text Placeholder 2"/>
          <p:cNvSpPr>
            <a:spLocks noGrp="1"/>
          </p:cNvSpPr>
          <p:nvPr>
            <p:ph type="body" sz="half" idx="1"/>
          </p:nvPr>
        </p:nvSpPr>
        <p:spPr>
          <a:xfrm>
            <a:off x="1235075" y="1477963"/>
            <a:ext cx="8716963" cy="5397500"/>
          </a:xfrm>
        </p:spPr>
        <p:txBody>
          <a:bodyPr/>
          <a:lstStyle/>
          <a:p>
            <a:pPr>
              <a:lnSpc>
                <a:spcPct val="150000"/>
              </a:lnSpc>
            </a:pPr>
            <a:r>
              <a:rPr lang="de-AT" altLang="de-DE" smtClean="0"/>
              <a:t>Kopplung von Signalen in zueinander synchronen Taktdomänen</a:t>
            </a:r>
          </a:p>
          <a:p>
            <a:pPr lvl="1">
              <a:lnSpc>
                <a:spcPct val="150000"/>
              </a:lnSpc>
            </a:pPr>
            <a:r>
              <a:rPr lang="de-AT" altLang="de-DE" smtClean="0"/>
              <a:t>Impulsverkürzung</a:t>
            </a:r>
          </a:p>
          <a:p>
            <a:pPr lvl="1">
              <a:lnSpc>
                <a:spcPct val="150000"/>
              </a:lnSpc>
            </a:pPr>
            <a:r>
              <a:rPr lang="de-AT" altLang="de-DE" smtClean="0"/>
              <a:t>Impulsverlängerung</a:t>
            </a:r>
          </a:p>
          <a:p>
            <a:pPr>
              <a:lnSpc>
                <a:spcPct val="150000"/>
              </a:lnSpc>
            </a:pPr>
            <a:r>
              <a:rPr lang="de-AT" altLang="de-DE" smtClean="0"/>
              <a:t>Synchronisierung Asynchroner Eingangssignale</a:t>
            </a:r>
          </a:p>
          <a:p>
            <a:pPr lvl="1">
              <a:lnSpc>
                <a:spcPct val="150000"/>
              </a:lnSpc>
            </a:pPr>
            <a:r>
              <a:rPr lang="de-AT" altLang="de-DE" smtClean="0"/>
              <a:t>Synchronisierung langer Eingangsimpulse</a:t>
            </a:r>
          </a:p>
          <a:p>
            <a:pPr lvl="1">
              <a:lnSpc>
                <a:spcPct val="150000"/>
              </a:lnSpc>
            </a:pPr>
            <a:r>
              <a:rPr lang="de-AT" altLang="de-DE" smtClean="0"/>
              <a:t>Synchronisierung kurzer Eingangsimpulse</a:t>
            </a:r>
          </a:p>
          <a:p>
            <a:pPr lvl="1">
              <a:lnSpc>
                <a:spcPct val="150000"/>
              </a:lnSpc>
            </a:pPr>
            <a:r>
              <a:rPr lang="de-AT" altLang="de-DE" smtClean="0"/>
              <a:t>Asynchrone Resets</a:t>
            </a:r>
          </a:p>
          <a:p>
            <a:pPr>
              <a:lnSpc>
                <a:spcPct val="150000"/>
              </a:lnSpc>
            </a:pPr>
            <a:r>
              <a:rPr lang="de-AT" altLang="de-DE" smtClean="0"/>
              <a:t>Datenaustausch zwischen Teilsystemen</a:t>
            </a:r>
          </a:p>
          <a:p>
            <a:pPr lvl="1">
              <a:lnSpc>
                <a:spcPct val="150000"/>
              </a:lnSpc>
            </a:pPr>
            <a:r>
              <a:rPr lang="de-AT" altLang="de-DE" smtClean="0"/>
              <a:t>Synchrone Datenübertragung</a:t>
            </a:r>
          </a:p>
          <a:p>
            <a:pPr lvl="1">
              <a:lnSpc>
                <a:spcPct val="150000"/>
              </a:lnSpc>
            </a:pPr>
            <a:r>
              <a:rPr lang="de-AT" altLang="de-DE" smtClean="0"/>
              <a:t>Asynchrone Datenübertragung</a:t>
            </a:r>
          </a:p>
          <a:p>
            <a:pPr>
              <a:lnSpc>
                <a:spcPct val="150000"/>
              </a:lnSpc>
            </a:pPr>
            <a:endParaRPr lang="de-AT" altLang="de-DE" smtClean="0"/>
          </a:p>
        </p:txBody>
      </p:sp>
      <p:sp>
        <p:nvSpPr>
          <p:cNvPr id="69636" name="Date Placehold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fld id="{365E04A8-D69C-42C5-A7AD-F59A99B915D7}" type="datetime1">
              <a:rPr lang="de-DE" altLang="en-US" sz="1000" smtClean="0">
                <a:latin typeface="Arial" pitchFamily="34" charset="0"/>
              </a:rPr>
              <a:pPr/>
              <a:t>15.01.2019</a:t>
            </a:fld>
            <a:endParaRPr lang="de-DE" altLang="en-US" sz="1000" smtClean="0">
              <a:latin typeface="Arial" pitchFamily="34" charset="0"/>
            </a:endParaRPr>
          </a:p>
        </p:txBody>
      </p:sp>
      <p:sp>
        <p:nvSpPr>
          <p:cNvPr id="69637"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r>
              <a:rPr lang="de-DE" altLang="en-US" sz="1200" smtClean="0">
                <a:latin typeface="Arial" pitchFamily="34" charset="0"/>
              </a:rPr>
              <a:t>15. Synchronisation digitaler Systeme</a:t>
            </a:r>
            <a:endParaRPr lang="de-DE" altLang="en-US" sz="1500" smtClean="0">
              <a:latin typeface="Arial" pitchFamily="34" charset="0"/>
            </a:endParaRPr>
          </a:p>
        </p:txBody>
      </p:sp>
      <p:sp>
        <p:nvSpPr>
          <p:cNvPr id="69638"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95363">
              <a:spcBef>
                <a:spcPct val="20000"/>
              </a:spcBef>
              <a:buChar char="•"/>
              <a:defRPr sz="2000" b="1">
                <a:solidFill>
                  <a:schemeClr val="tx1"/>
                </a:solidFill>
                <a:latin typeface="Arial" pitchFamily="34" charset="0"/>
              </a:defRPr>
            </a:lvl1pPr>
            <a:lvl2pPr marL="742950" indent="-285750" algn="l" defTabSz="995363">
              <a:spcBef>
                <a:spcPct val="20000"/>
              </a:spcBef>
              <a:buChar char="–"/>
              <a:defRPr b="1">
                <a:solidFill>
                  <a:schemeClr val="tx1"/>
                </a:solidFill>
                <a:latin typeface="Arial" pitchFamily="34" charset="0"/>
              </a:defRPr>
            </a:lvl2pPr>
            <a:lvl3pPr marL="1143000" indent="-228600" algn="l" defTabSz="995363">
              <a:spcBef>
                <a:spcPct val="20000"/>
              </a:spcBef>
              <a:buChar char="•"/>
              <a:defRPr b="1">
                <a:solidFill>
                  <a:schemeClr val="tx1"/>
                </a:solidFill>
                <a:latin typeface="Arial" pitchFamily="34" charset="0"/>
              </a:defRPr>
            </a:lvl3pPr>
            <a:lvl4pPr marL="1600200" indent="-228600" algn="l" defTabSz="995363">
              <a:spcBef>
                <a:spcPct val="20000"/>
              </a:spcBef>
              <a:buChar char="–"/>
              <a:defRPr sz="1600" b="1">
                <a:solidFill>
                  <a:schemeClr val="tx1"/>
                </a:solidFill>
                <a:latin typeface="Arial" pitchFamily="34" charset="0"/>
              </a:defRPr>
            </a:lvl4pPr>
            <a:lvl5pPr marL="2057400" indent="-228600" algn="l" defTabSz="995363">
              <a:spcBef>
                <a:spcPct val="20000"/>
              </a:spcBef>
              <a:buChar char="»"/>
              <a:defRPr sz="1600">
                <a:solidFill>
                  <a:schemeClr val="tx1"/>
                </a:solidFill>
                <a:latin typeface="Arial" pitchFamily="34" charset="0"/>
              </a:defRPr>
            </a:lvl5pPr>
            <a:lvl6pPr marL="2514600" indent="-228600" defTabSz="995363" eaLnBrk="0" fontAlgn="base" hangingPunct="0">
              <a:spcBef>
                <a:spcPct val="20000"/>
              </a:spcBef>
              <a:spcAft>
                <a:spcPct val="0"/>
              </a:spcAft>
              <a:buChar char="»"/>
              <a:defRPr sz="1600">
                <a:solidFill>
                  <a:schemeClr val="tx1"/>
                </a:solidFill>
                <a:latin typeface="Arial" pitchFamily="34" charset="0"/>
              </a:defRPr>
            </a:lvl6pPr>
            <a:lvl7pPr marL="2971800" indent="-228600" defTabSz="995363" eaLnBrk="0" fontAlgn="base" hangingPunct="0">
              <a:spcBef>
                <a:spcPct val="20000"/>
              </a:spcBef>
              <a:spcAft>
                <a:spcPct val="0"/>
              </a:spcAft>
              <a:buChar char="»"/>
              <a:defRPr sz="1600">
                <a:solidFill>
                  <a:schemeClr val="tx1"/>
                </a:solidFill>
                <a:latin typeface="Arial" pitchFamily="34" charset="0"/>
              </a:defRPr>
            </a:lvl7pPr>
            <a:lvl8pPr marL="3429000" indent="-228600" defTabSz="995363" eaLnBrk="0" fontAlgn="base" hangingPunct="0">
              <a:spcBef>
                <a:spcPct val="20000"/>
              </a:spcBef>
              <a:spcAft>
                <a:spcPct val="0"/>
              </a:spcAft>
              <a:buChar char="»"/>
              <a:defRPr sz="1600">
                <a:solidFill>
                  <a:schemeClr val="tx1"/>
                </a:solidFill>
                <a:latin typeface="Arial" pitchFamily="34" charset="0"/>
              </a:defRPr>
            </a:lvl8pPr>
            <a:lvl9pPr marL="3886200" indent="-228600" defTabSz="995363" eaLnBrk="0" fontAlgn="base" hangingPunct="0">
              <a:spcBef>
                <a:spcPct val="20000"/>
              </a:spcBef>
              <a:spcAft>
                <a:spcPct val="0"/>
              </a:spcAft>
              <a:buChar char="»"/>
              <a:defRPr sz="1600">
                <a:solidFill>
                  <a:schemeClr val="tx1"/>
                </a:solidFill>
                <a:latin typeface="Arial" pitchFamily="34" charset="0"/>
              </a:defRPr>
            </a:lvl9pPr>
          </a:lstStyle>
          <a:p>
            <a:pPr algn="r">
              <a:spcBef>
                <a:spcPct val="0"/>
              </a:spcBef>
              <a:buFontTx/>
              <a:buNone/>
            </a:pPr>
            <a:fld id="{93832671-8064-4BFA-AC53-48C3E658A06B}" type="slidenum">
              <a:rPr lang="en-US" altLang="en-US" sz="1200" b="0" smtClean="0">
                <a:solidFill>
                  <a:schemeClr val="tx2"/>
                </a:solidFill>
              </a:rPr>
              <a:pPr algn="r">
                <a:spcBef>
                  <a:spcPct val="0"/>
                </a:spcBef>
                <a:buFontTx/>
                <a:buNone/>
              </a:pPr>
              <a:t>62</a:t>
            </a:fld>
            <a:endParaRPr lang="de-DE" altLang="en-US" sz="1200" b="0" smtClean="0">
              <a:solidFill>
                <a:schemeClr val="tx2"/>
              </a:solidFill>
              <a:latin typeface="Times New Roman" pitchFamily="18" charset="0"/>
            </a:endParaRPr>
          </a:p>
        </p:txBody>
      </p:sp>
      <p:sp>
        <p:nvSpPr>
          <p:cNvPr id="69639" name="Rectangle 8"/>
          <p:cNvSpPr>
            <a:spLocks noChangeArrowheads="1"/>
          </p:cNvSpPr>
          <p:nvPr/>
        </p:nvSpPr>
        <p:spPr bwMode="auto">
          <a:xfrm>
            <a:off x="7935913" y="6610350"/>
            <a:ext cx="2736850" cy="915988"/>
          </a:xfrm>
          <a:prstGeom prst="rect">
            <a:avLst/>
          </a:prstGeom>
          <a:solidFill>
            <a:schemeClr val="bg1"/>
          </a:solidFill>
          <a:ln w="25400" algn="ctr">
            <a:solidFill>
              <a:schemeClr val="bg1"/>
            </a:solidFill>
            <a:round/>
            <a:headEnd/>
            <a:tailEnd/>
          </a:ln>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de-AT" altLang="de-DE"/>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3"/>
          <p:cNvSpPr>
            <a:spLocks noGrp="1"/>
          </p:cNvSpPr>
          <p:nvPr>
            <p:ph type="dt" sz="quarter" idx="10"/>
          </p:nvPr>
        </p:nvSpPr>
        <p:spPr/>
        <p:txBody>
          <a:bodyPr/>
          <a:lstStyle/>
          <a:p>
            <a:pPr defTabSz="995363">
              <a:defRPr/>
            </a:pPr>
            <a:fld id="{D4B47FFC-5BD7-404B-8853-8DF3AC9299C5}" type="datetime1">
              <a:rPr lang="de-DE">
                <a:latin typeface="+mn-lt"/>
              </a:rPr>
              <a:pPr defTabSz="995363">
                <a:defRPr/>
              </a:pPr>
              <a:t>15.01.2019</a:t>
            </a:fld>
            <a:endParaRPr lang="de-DE">
              <a:latin typeface="+mn-lt"/>
            </a:endParaRPr>
          </a:p>
        </p:txBody>
      </p:sp>
      <p:sp>
        <p:nvSpPr>
          <p:cNvPr id="7"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8" name="Foliennummernplatzhalter 5"/>
          <p:cNvSpPr>
            <a:spLocks noGrp="1"/>
          </p:cNvSpPr>
          <p:nvPr>
            <p:ph type="sldNum" sz="quarter" idx="12"/>
          </p:nvPr>
        </p:nvSpPr>
        <p:spPr/>
        <p:txBody>
          <a:bodyPr/>
          <a:lstStyle/>
          <a:p>
            <a:pPr defTabSz="995363">
              <a:defRPr/>
            </a:pPr>
            <a:fld id="{4A469B14-2EA4-4455-AFF3-8EA67FAB9AF0}" type="slidenum">
              <a:rPr lang="en-US">
                <a:latin typeface="+mn-lt"/>
              </a:rPr>
              <a:pPr defTabSz="995363">
                <a:defRPr/>
              </a:pPr>
              <a:t>6</a:t>
            </a:fld>
            <a:endParaRPr lang="de-DE">
              <a:latin typeface="Times New Roman" pitchFamily="18" charset="0"/>
            </a:endParaRPr>
          </a:p>
        </p:txBody>
      </p:sp>
      <p:sp>
        <p:nvSpPr>
          <p:cNvPr id="296962" name="Rectangle 2"/>
          <p:cNvSpPr>
            <a:spLocks noGrp="1" noChangeArrowheads="1"/>
          </p:cNvSpPr>
          <p:nvPr>
            <p:ph type="title"/>
          </p:nvPr>
        </p:nvSpPr>
        <p:spPr>
          <a:xfrm>
            <a:off x="227013" y="252413"/>
            <a:ext cx="10212387" cy="622300"/>
          </a:xfrm>
        </p:spPr>
        <p:txBody>
          <a:bodyPr/>
          <a:lstStyle/>
          <a:p>
            <a:pPr eaLnBrk="1" hangingPunct="1">
              <a:defRPr/>
            </a:pPr>
            <a:r>
              <a:rPr lang="de-DE" smtClean="0"/>
              <a:t>Simulation eines 3-Bit-Serien-Parallel-Umsetzers</a:t>
            </a:r>
          </a:p>
        </p:txBody>
      </p:sp>
      <p:sp>
        <p:nvSpPr>
          <p:cNvPr id="12294" name="Rectangle 3"/>
          <p:cNvSpPr>
            <a:spLocks noGrp="1" noChangeArrowheads="1"/>
          </p:cNvSpPr>
          <p:nvPr>
            <p:ph type="body" idx="1"/>
          </p:nvPr>
        </p:nvSpPr>
        <p:spPr>
          <a:xfrm>
            <a:off x="158750" y="4864100"/>
            <a:ext cx="10212388" cy="5397500"/>
          </a:xfrm>
        </p:spPr>
        <p:txBody>
          <a:bodyPr/>
          <a:lstStyle/>
          <a:p>
            <a:pPr eaLnBrk="1" hangingPunct="1"/>
            <a:r>
              <a:rPr lang="de-DE" altLang="de-DE" sz="1800" smtClean="0"/>
              <a:t>Am Schiebeeingang wird zunächst die Folge 1 0 0 angelegt. Das 1-Bit wird durch das INTREG-Register geschoben </a:t>
            </a:r>
            <a:r>
              <a:rPr lang="de-DE" altLang="de-DE" sz="1800" smtClean="0">
                <a:sym typeface="Symbol" pitchFamily="18" charset="2"/>
              </a:rPr>
              <a:t> Taktsynchron erscheint mit X=1 das parallele Datenwort 0x4 im REG Auffangregister</a:t>
            </a:r>
          </a:p>
          <a:p>
            <a:pPr eaLnBrk="1" hangingPunct="1"/>
            <a:r>
              <a:rPr lang="de-DE" altLang="de-DE" sz="1800" smtClean="0">
                <a:sym typeface="Symbol" pitchFamily="18" charset="2"/>
              </a:rPr>
              <a:t>In der zweiten Folge wird das Schieben schon nach einem Takt beendet  Taktsynchron erscheint mit X=1 das parallele Datenwort 0x1 im Auffangregister </a:t>
            </a:r>
          </a:p>
        </p:txBody>
      </p:sp>
      <p:sp>
        <p:nvSpPr>
          <p:cNvPr id="12295" name="Rectangle 5"/>
          <p:cNvSpPr>
            <a:spLocks noChangeArrowheads="1"/>
          </p:cNvSpPr>
          <p:nvPr/>
        </p:nvSpPr>
        <p:spPr bwMode="auto">
          <a:xfrm>
            <a:off x="0" y="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12296" name="Object 4"/>
          <p:cNvGraphicFramePr>
            <a:graphicFrameLocks noChangeAspect="1"/>
          </p:cNvGraphicFramePr>
          <p:nvPr/>
        </p:nvGraphicFramePr>
        <p:xfrm>
          <a:off x="447675" y="1765300"/>
          <a:ext cx="9504363" cy="2808288"/>
        </p:xfrm>
        <a:graphic>
          <a:graphicData uri="http://schemas.openxmlformats.org/presentationml/2006/ole">
            <mc:AlternateContent xmlns:mc="http://schemas.openxmlformats.org/markup-compatibility/2006">
              <mc:Choice xmlns:v="urn:schemas-microsoft-com:vml" Requires="v">
                <p:oleObj spid="_x0000_s12312" name="Visio" r:id="rId3" imgW="8215330" imgH="1909462" progId="Visio.Drawing.11">
                  <p:embed/>
                </p:oleObj>
              </mc:Choice>
              <mc:Fallback>
                <p:oleObj name="Visio" r:id="rId3" imgW="8215330" imgH="1909462"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1765300"/>
                        <a:ext cx="950436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3"/>
          <p:cNvSpPr>
            <a:spLocks noGrp="1"/>
          </p:cNvSpPr>
          <p:nvPr>
            <p:ph type="dt" sz="quarter" idx="10"/>
          </p:nvPr>
        </p:nvSpPr>
        <p:spPr/>
        <p:txBody>
          <a:bodyPr/>
          <a:lstStyle/>
          <a:p>
            <a:pPr defTabSz="995363">
              <a:defRPr/>
            </a:pPr>
            <a:fld id="{BAD1BB19-92E3-4366-A8CB-9E94A7CC0758}" type="datetime1">
              <a:rPr lang="de-DE">
                <a:latin typeface="+mn-lt"/>
              </a:rPr>
              <a:pPr defTabSz="995363">
                <a:defRPr/>
              </a:pPr>
              <a:t>15.01.2019</a:t>
            </a:fld>
            <a:endParaRPr lang="de-DE">
              <a:latin typeface="+mn-lt"/>
            </a:endParaRPr>
          </a:p>
        </p:txBody>
      </p:sp>
      <p:sp>
        <p:nvSpPr>
          <p:cNvPr id="9"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10" name="Foliennummernplatzhalter 5"/>
          <p:cNvSpPr>
            <a:spLocks noGrp="1"/>
          </p:cNvSpPr>
          <p:nvPr>
            <p:ph type="sldNum" sz="quarter" idx="12"/>
          </p:nvPr>
        </p:nvSpPr>
        <p:spPr/>
        <p:txBody>
          <a:bodyPr/>
          <a:lstStyle/>
          <a:p>
            <a:pPr defTabSz="995363">
              <a:defRPr/>
            </a:pPr>
            <a:fld id="{3477F3A4-A1E0-44B6-A09D-75A02162A221}" type="slidenum">
              <a:rPr lang="en-US">
                <a:latin typeface="+mn-lt"/>
              </a:rPr>
              <a:pPr defTabSz="995363">
                <a:defRPr/>
              </a:pPr>
              <a:t>7</a:t>
            </a:fld>
            <a:endParaRPr lang="de-DE">
              <a:latin typeface="Times New Roman" pitchFamily="18" charset="0"/>
            </a:endParaRPr>
          </a:p>
        </p:txBody>
      </p:sp>
      <p:sp>
        <p:nvSpPr>
          <p:cNvPr id="297986" name="Rectangle 2"/>
          <p:cNvSpPr>
            <a:spLocks noGrp="1" noChangeArrowheads="1"/>
          </p:cNvSpPr>
          <p:nvPr>
            <p:ph type="title"/>
          </p:nvPr>
        </p:nvSpPr>
        <p:spPr>
          <a:xfrm>
            <a:off x="227013" y="252413"/>
            <a:ext cx="10212387" cy="622300"/>
          </a:xfrm>
        </p:spPr>
        <p:txBody>
          <a:bodyPr/>
          <a:lstStyle/>
          <a:p>
            <a:pPr eaLnBrk="1" hangingPunct="1">
              <a:defRPr/>
            </a:pPr>
            <a:r>
              <a:rPr lang="de-DE" smtClean="0"/>
              <a:t>Parallel-Serien-Umsetzer</a:t>
            </a:r>
          </a:p>
        </p:txBody>
      </p:sp>
      <p:sp>
        <p:nvSpPr>
          <p:cNvPr id="13318" name="Text Box 4"/>
          <p:cNvSpPr txBox="1">
            <a:spLocks noChangeArrowheads="1"/>
          </p:cNvSpPr>
          <p:nvPr/>
        </p:nvSpPr>
        <p:spPr bwMode="auto">
          <a:xfrm>
            <a:off x="663575" y="1765300"/>
            <a:ext cx="9721850" cy="641350"/>
          </a:xfrm>
          <a:prstGeom prst="rect">
            <a:avLst/>
          </a:prstGeom>
          <a:solidFill>
            <a:srgbClr val="FFFF00"/>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spcBef>
                <a:spcPct val="50000"/>
              </a:spcBef>
            </a:pPr>
            <a:r>
              <a:rPr lang="de-DE" altLang="de-DE" sz="1800" b="1">
                <a:latin typeface="Arial" pitchFamily="34" charset="0"/>
              </a:rPr>
              <a:t>Ein Parallel-Serien-Umsetzer hat die Aufgabe, ein paralleles N-Bit-Datenwort in einen seriellen Datenstrom von N Bit umzusetzen.</a:t>
            </a:r>
          </a:p>
        </p:txBody>
      </p:sp>
      <p:sp>
        <p:nvSpPr>
          <p:cNvPr id="13319" name="Rectangle 6"/>
          <p:cNvSpPr>
            <a:spLocks noChangeArrowheads="1"/>
          </p:cNvSpPr>
          <p:nvPr/>
        </p:nvSpPr>
        <p:spPr bwMode="auto">
          <a:xfrm>
            <a:off x="0" y="2871788"/>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297991" name="Text Box 7"/>
          <p:cNvSpPr txBox="1">
            <a:spLocks noChangeArrowheads="1"/>
          </p:cNvSpPr>
          <p:nvPr/>
        </p:nvSpPr>
        <p:spPr bwMode="auto">
          <a:xfrm>
            <a:off x="4264025" y="3494088"/>
            <a:ext cx="5473700" cy="3108543"/>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a:r>
              <a:rPr lang="de-DE" altLang="de-DE" sz="1800" b="1" dirty="0">
                <a:latin typeface="Arial" pitchFamily="34" charset="0"/>
              </a:rPr>
              <a:t>Zwei Betriebsarten:</a:t>
            </a:r>
          </a:p>
          <a:p>
            <a:pPr algn="l"/>
            <a:endParaRPr lang="de-DE" altLang="de-DE" sz="1800" b="1" dirty="0">
              <a:latin typeface="Arial" pitchFamily="34" charset="0"/>
            </a:endParaRPr>
          </a:p>
          <a:p>
            <a:pPr algn="l">
              <a:buFontTx/>
              <a:buChar char="•"/>
            </a:pPr>
            <a:r>
              <a:rPr lang="de-DE" altLang="de-DE" b="1" dirty="0">
                <a:latin typeface="Arial" pitchFamily="34" charset="0"/>
              </a:rPr>
              <a:t> </a:t>
            </a:r>
            <a:r>
              <a:rPr lang="de-DE" altLang="de-DE" b="1" dirty="0" smtClean="0">
                <a:latin typeface="Arial" pitchFamily="34" charset="0"/>
              </a:rPr>
              <a:t>M1 (X=0): Schieben:  Es wird </a:t>
            </a:r>
            <a:r>
              <a:rPr lang="de-DE" altLang="de-DE" b="1" dirty="0">
                <a:latin typeface="Arial" pitchFamily="34" charset="0"/>
              </a:rPr>
              <a:t>in das niederwertigste Schieberegisterbit eine 0 geladen und die weiteren Bits werden taktsynchron zum jeweils nächst höherwertigen verschoben.</a:t>
            </a:r>
          </a:p>
          <a:p>
            <a:pPr algn="l">
              <a:buFontTx/>
              <a:buChar char="•"/>
            </a:pPr>
            <a:endParaRPr lang="de-DE" altLang="de-DE" b="1" dirty="0">
              <a:latin typeface="Arial" pitchFamily="34" charset="0"/>
            </a:endParaRPr>
          </a:p>
          <a:p>
            <a:pPr algn="l">
              <a:buFontTx/>
              <a:buChar char="•"/>
            </a:pPr>
            <a:r>
              <a:rPr lang="de-DE" altLang="de-DE" b="1" dirty="0">
                <a:latin typeface="Arial" pitchFamily="34" charset="0"/>
              </a:rPr>
              <a:t> </a:t>
            </a:r>
            <a:r>
              <a:rPr lang="de-DE" altLang="de-DE" b="1" dirty="0" smtClean="0">
                <a:latin typeface="Arial" pitchFamily="34" charset="0"/>
              </a:rPr>
              <a:t>M2 (X=1): Laden: Es </a:t>
            </a:r>
            <a:r>
              <a:rPr lang="de-DE" altLang="de-DE" b="1" dirty="0">
                <a:latin typeface="Arial" pitchFamily="34" charset="0"/>
              </a:rPr>
              <a:t>werden die am Dateneingang E anliegenden Bits taktsynchron in das </a:t>
            </a:r>
            <a:r>
              <a:rPr lang="de-DE" altLang="de-DE" b="1" dirty="0" smtClean="0">
                <a:latin typeface="Arial" pitchFamily="34" charset="0"/>
              </a:rPr>
              <a:t>Schieberegistersignal </a:t>
            </a:r>
            <a:r>
              <a:rPr lang="de-DE" altLang="de-DE" b="1" dirty="0">
                <a:latin typeface="Arial" pitchFamily="34" charset="0"/>
              </a:rPr>
              <a:t>geladen.</a:t>
            </a:r>
          </a:p>
          <a:p>
            <a:pPr algn="l">
              <a:buFontTx/>
              <a:buChar char="•"/>
            </a:pPr>
            <a:endParaRPr lang="de-DE" altLang="de-DE" b="1" dirty="0">
              <a:latin typeface="Arial" pitchFamily="34" charset="0"/>
            </a:endParaRPr>
          </a:p>
          <a:p>
            <a:pPr algn="l">
              <a:buFontTx/>
              <a:buChar char="•"/>
            </a:pPr>
            <a:r>
              <a:rPr lang="de-DE" altLang="de-DE" b="1" dirty="0">
                <a:latin typeface="Arial" pitchFamily="34" charset="0"/>
              </a:rPr>
              <a:t> Das jeweilige MSB erscheint immer am SA-Ausgang.</a:t>
            </a:r>
          </a:p>
        </p:txBody>
      </p:sp>
      <p:graphicFrame>
        <p:nvGraphicFramePr>
          <p:cNvPr id="13321" name="Object 9"/>
          <p:cNvGraphicFramePr>
            <a:graphicFrameLocks noGrp="1" noChangeAspect="1"/>
          </p:cNvGraphicFramePr>
          <p:nvPr>
            <p:ph idx="1"/>
          </p:nvPr>
        </p:nvGraphicFramePr>
        <p:xfrm>
          <a:off x="663575" y="2628900"/>
          <a:ext cx="3403600" cy="4392613"/>
        </p:xfrm>
        <a:graphic>
          <a:graphicData uri="http://schemas.openxmlformats.org/presentationml/2006/ole">
            <mc:AlternateContent xmlns:mc="http://schemas.openxmlformats.org/markup-compatibility/2006">
              <mc:Choice xmlns:v="urn:schemas-microsoft-com:vml" Requires="v">
                <p:oleObj spid="_x0000_s13337" name="Visio" r:id="rId3" imgW="2052135" imgH="2649846" progId="Visio.Drawing.11">
                  <p:embed/>
                </p:oleObj>
              </mc:Choice>
              <mc:Fallback>
                <p:oleObj name="Visio" r:id="rId3" imgW="2052135" imgH="2649846"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2628900"/>
                        <a:ext cx="3403600"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rgbClr val="FF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7991"/>
                                        </p:tgtEl>
                                        <p:attrNameLst>
                                          <p:attrName>style.visibility</p:attrName>
                                        </p:attrNameLst>
                                      </p:cBhvr>
                                      <p:to>
                                        <p:strVal val="visible"/>
                                      </p:to>
                                    </p:set>
                                    <p:animEffect transition="in" filter="dissolve">
                                      <p:cBhvr>
                                        <p:cTn id="7" dur="500"/>
                                        <p:tgtEl>
                                          <p:spTgt spid="297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kt 2"/>
          <p:cNvGraphicFramePr>
            <a:graphicFrameLocks noChangeAspect="1"/>
          </p:cNvGraphicFramePr>
          <p:nvPr/>
        </p:nvGraphicFramePr>
        <p:xfrm>
          <a:off x="158750" y="1803400"/>
          <a:ext cx="7632700" cy="2830513"/>
        </p:xfrm>
        <a:graphic>
          <a:graphicData uri="http://schemas.openxmlformats.org/presentationml/2006/ole">
            <mc:AlternateContent xmlns:mc="http://schemas.openxmlformats.org/markup-compatibility/2006">
              <mc:Choice xmlns:v="urn:schemas-microsoft-com:vml" Requires="v">
                <p:oleObj spid="_x0000_s14416" name="Visio" r:id="rId3" imgW="7966879" imgH="2960991" progId="Visio.Drawing.11">
                  <p:embed/>
                </p:oleObj>
              </mc:Choice>
              <mc:Fallback>
                <p:oleObj name="Visio" r:id="rId3" imgW="7966879" imgH="2960991" progId="Visio.Drawing.11">
                  <p:embed/>
                  <p:pic>
                    <p:nvPicPr>
                      <p:cNvPr id="0" name="Objek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 y="1803400"/>
                        <a:ext cx="76327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Datumsplatzhalter 3"/>
          <p:cNvSpPr>
            <a:spLocks noGrp="1"/>
          </p:cNvSpPr>
          <p:nvPr>
            <p:ph type="dt" sz="quarter" idx="10"/>
          </p:nvPr>
        </p:nvSpPr>
        <p:spPr/>
        <p:txBody>
          <a:bodyPr/>
          <a:lstStyle/>
          <a:p>
            <a:pPr defTabSz="995363">
              <a:defRPr/>
            </a:pPr>
            <a:fld id="{DEF13D80-EB7A-48D1-838E-92AA9332DD7C}" type="datetime1">
              <a:rPr lang="de-DE">
                <a:latin typeface="+mn-lt"/>
              </a:rPr>
              <a:pPr defTabSz="995363">
                <a:defRPr/>
              </a:pPr>
              <a:t>15.01.2019</a:t>
            </a:fld>
            <a:endParaRPr lang="de-DE">
              <a:latin typeface="+mn-lt"/>
            </a:endParaRPr>
          </a:p>
        </p:txBody>
      </p:sp>
      <p:sp>
        <p:nvSpPr>
          <p:cNvPr id="46" name="Fußzeilenplatzhalter 4"/>
          <p:cNvSpPr>
            <a:spLocks noGrp="1"/>
          </p:cNvSpPr>
          <p:nvPr>
            <p:ph type="ftr" sz="quarter" idx="11"/>
          </p:nvPr>
        </p:nvSpPr>
        <p:spPr/>
        <p:txBody>
          <a:bodyPr/>
          <a:lstStyle/>
          <a:p>
            <a:pPr defTabSz="995363">
              <a:defRPr/>
            </a:pPr>
            <a:r>
              <a:rPr lang="de-DE">
                <a:latin typeface="+mn-lt"/>
              </a:rPr>
              <a:t>14. Schieberegister</a:t>
            </a:r>
            <a:endParaRPr lang="de-DE" sz="1500">
              <a:latin typeface="+mn-lt"/>
            </a:endParaRPr>
          </a:p>
        </p:txBody>
      </p:sp>
      <p:sp>
        <p:nvSpPr>
          <p:cNvPr id="47" name="Foliennummernplatzhalter 5"/>
          <p:cNvSpPr>
            <a:spLocks noGrp="1"/>
          </p:cNvSpPr>
          <p:nvPr>
            <p:ph type="sldNum" sz="quarter" idx="12"/>
          </p:nvPr>
        </p:nvSpPr>
        <p:spPr/>
        <p:txBody>
          <a:bodyPr/>
          <a:lstStyle/>
          <a:p>
            <a:pPr defTabSz="995363">
              <a:defRPr/>
            </a:pPr>
            <a:fld id="{CD77C719-66FD-4002-8F28-EB9543CF0197}" type="slidenum">
              <a:rPr lang="en-US">
                <a:latin typeface="+mn-lt"/>
              </a:rPr>
              <a:pPr defTabSz="995363">
                <a:defRPr/>
              </a:pPr>
              <a:t>8</a:t>
            </a:fld>
            <a:endParaRPr lang="de-DE">
              <a:latin typeface="Times New Roman" pitchFamily="18" charset="0"/>
            </a:endParaRPr>
          </a:p>
        </p:txBody>
      </p:sp>
      <p:sp>
        <p:nvSpPr>
          <p:cNvPr id="300034" name="Rectangle 2"/>
          <p:cNvSpPr>
            <a:spLocks noGrp="1" noChangeArrowheads="1"/>
          </p:cNvSpPr>
          <p:nvPr>
            <p:ph type="title"/>
          </p:nvPr>
        </p:nvSpPr>
        <p:spPr>
          <a:xfrm>
            <a:off x="227013" y="252413"/>
            <a:ext cx="10212387" cy="622300"/>
          </a:xfrm>
        </p:spPr>
        <p:txBody>
          <a:bodyPr/>
          <a:lstStyle/>
          <a:p>
            <a:pPr eaLnBrk="1" hangingPunct="1">
              <a:defRPr/>
            </a:pPr>
            <a:r>
              <a:rPr lang="de-DE" smtClean="0"/>
              <a:t>Übergangslogik im Parallel-Serien-Umsetzer</a:t>
            </a:r>
          </a:p>
        </p:txBody>
      </p:sp>
      <p:sp>
        <p:nvSpPr>
          <p:cNvPr id="14343" name="Rectangle 4"/>
          <p:cNvSpPr>
            <a:spLocks noChangeArrowheads="1"/>
          </p:cNvSpPr>
          <p:nvPr/>
        </p:nvSpPr>
        <p:spPr bwMode="auto">
          <a:xfrm>
            <a:off x="0" y="2752725"/>
            <a:ext cx="10687050" cy="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300163" name="Group 131"/>
          <p:cNvGraphicFramePr>
            <a:graphicFrameLocks noGrp="1"/>
          </p:cNvGraphicFramePr>
          <p:nvPr/>
        </p:nvGraphicFramePr>
        <p:xfrm>
          <a:off x="7648575" y="1765300"/>
          <a:ext cx="2592388" cy="2743200"/>
        </p:xfrm>
        <a:graphic>
          <a:graphicData uri="http://schemas.openxmlformats.org/drawingml/2006/table">
            <a:tbl>
              <a:tblPr/>
              <a:tblGrid>
                <a:gridCol w="2100263">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smtClean="0">
                          <a:ln>
                            <a:noFill/>
                          </a:ln>
                          <a:solidFill>
                            <a:schemeClr val="tx1"/>
                          </a:solidFill>
                          <a:effectLst/>
                          <a:latin typeface="Arial" charset="0"/>
                          <a:cs typeface="Times New Roman" pitchFamily="18" charset="0"/>
                        </a:rPr>
                        <a:t>   X   INTREG(I-1)  E(I)</a:t>
                      </a:r>
                      <a:endParaRPr kumimoji="0" lang="it-IT"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D(I)</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B9E23"/>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0              0             0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0              0             1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0              1             0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0              1             1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2841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1              0             0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1              0             1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1              1             0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0</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   1              1             1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Times New Roman" pitchFamily="18" charset="0"/>
                        </a:rPr>
                        <a:t>1</a:t>
                      </a:r>
                      <a:endParaRPr kumimoji="0" lang="de-DE" sz="1400" b="1" i="0" u="none" strike="noStrike" cap="none" normalizeH="0" baseline="0" smtClean="0">
                        <a:ln>
                          <a:noFill/>
                        </a:ln>
                        <a:solidFill>
                          <a:schemeClr val="tx1"/>
                        </a:solidFill>
                        <a:effectLst/>
                        <a:latin typeface="Arial" charset="0"/>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bl>
          </a:graphicData>
        </a:graphic>
      </p:graphicFrame>
      <p:sp>
        <p:nvSpPr>
          <p:cNvPr id="14376" name="Rectangle 125"/>
          <p:cNvSpPr>
            <a:spLocks noChangeArrowheads="1"/>
          </p:cNvSpPr>
          <p:nvPr/>
        </p:nvSpPr>
        <p:spPr bwMode="auto">
          <a:xfrm>
            <a:off x="0" y="299085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77" name="Rectangle 128"/>
          <p:cNvSpPr>
            <a:spLocks noChangeArrowheads="1"/>
          </p:cNvSpPr>
          <p:nvPr/>
        </p:nvSpPr>
        <p:spPr bwMode="auto">
          <a:xfrm>
            <a:off x="0" y="3005138"/>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78" name="Text Box 129"/>
          <p:cNvSpPr txBox="1">
            <a:spLocks noChangeArrowheads="1"/>
          </p:cNvSpPr>
          <p:nvPr/>
        </p:nvSpPr>
        <p:spPr bwMode="auto">
          <a:xfrm>
            <a:off x="4264025" y="3133725"/>
            <a:ext cx="32400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l" eaLnBrk="1" hangingPunct="1">
              <a:spcBef>
                <a:spcPct val="20000"/>
              </a:spcBef>
            </a:pPr>
            <a:r>
              <a:rPr lang="de-DE" altLang="de-DE" sz="1800" b="1">
                <a:latin typeface="Arial" pitchFamily="34" charset="0"/>
              </a:rPr>
              <a:t>Die Wahlmöglichkeit M1 / M2 wird durch einen Multiplexer realisiert, der als Vorbereitungsschaltnetz dient.</a:t>
            </a:r>
            <a:endParaRPr lang="de-DE" altLang="de-DE" sz="1800">
              <a:latin typeface="Arial" pitchFamily="34" charset="0"/>
            </a:endParaRPr>
          </a:p>
        </p:txBody>
      </p:sp>
      <p:sp>
        <p:nvSpPr>
          <p:cNvPr id="14379" name="Oval 130"/>
          <p:cNvSpPr>
            <a:spLocks noChangeArrowheads="1"/>
          </p:cNvSpPr>
          <p:nvPr/>
        </p:nvSpPr>
        <p:spPr bwMode="auto">
          <a:xfrm>
            <a:off x="8512175" y="2054225"/>
            <a:ext cx="503238" cy="12954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80" name="Oval 132"/>
          <p:cNvSpPr>
            <a:spLocks noChangeArrowheads="1"/>
          </p:cNvSpPr>
          <p:nvPr/>
        </p:nvSpPr>
        <p:spPr bwMode="auto">
          <a:xfrm>
            <a:off x="9664700" y="2054225"/>
            <a:ext cx="503238" cy="12954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81" name="Oval 133"/>
          <p:cNvSpPr>
            <a:spLocks noChangeArrowheads="1"/>
          </p:cNvSpPr>
          <p:nvPr/>
        </p:nvSpPr>
        <p:spPr bwMode="auto">
          <a:xfrm>
            <a:off x="9231313" y="3276600"/>
            <a:ext cx="503237" cy="12954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82" name="Oval 134"/>
          <p:cNvSpPr>
            <a:spLocks noChangeArrowheads="1"/>
          </p:cNvSpPr>
          <p:nvPr/>
        </p:nvSpPr>
        <p:spPr bwMode="auto">
          <a:xfrm>
            <a:off x="9664700" y="3276600"/>
            <a:ext cx="503238" cy="12954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83" name="Rectangle 49"/>
          <p:cNvSpPr>
            <a:spLocks noChangeArrowheads="1"/>
          </p:cNvSpPr>
          <p:nvPr/>
        </p:nvSpPr>
        <p:spPr bwMode="auto">
          <a:xfrm>
            <a:off x="0" y="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sp>
        <p:nvSpPr>
          <p:cNvPr id="14384" name="Rectangle 51"/>
          <p:cNvSpPr>
            <a:spLocks noChangeArrowheads="1"/>
          </p:cNvSpPr>
          <p:nvPr/>
        </p:nvSpPr>
        <p:spPr bwMode="auto">
          <a:xfrm>
            <a:off x="0" y="0"/>
            <a:ext cx="106870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endParaRPr lang="sv-SE" altLang="de-DE"/>
          </a:p>
        </p:txBody>
      </p:sp>
      <p:graphicFrame>
        <p:nvGraphicFramePr>
          <p:cNvPr id="14385" name="Objekt 5"/>
          <p:cNvGraphicFramePr>
            <a:graphicFrameLocks noChangeAspect="1"/>
          </p:cNvGraphicFramePr>
          <p:nvPr/>
        </p:nvGraphicFramePr>
        <p:xfrm>
          <a:off x="1055688" y="4789488"/>
          <a:ext cx="8742362" cy="2376487"/>
        </p:xfrm>
        <a:graphic>
          <a:graphicData uri="http://schemas.openxmlformats.org/presentationml/2006/ole">
            <mc:AlternateContent xmlns:mc="http://schemas.openxmlformats.org/markup-compatibility/2006">
              <mc:Choice xmlns:v="urn:schemas-microsoft-com:vml" Requires="v">
                <p:oleObj spid="_x0000_s14417" name="Visio" r:id="rId5" imgW="13382170" imgH="2944944" progId="Visio.Drawing.11">
                  <p:embed/>
                </p:oleObj>
              </mc:Choice>
              <mc:Fallback>
                <p:oleObj name="Visio" r:id="rId5" imgW="13382170" imgH="2944944" progId="Visio.Drawing.11">
                  <p:embed/>
                  <p:pic>
                    <p:nvPicPr>
                      <p:cNvPr id="0" name="Objek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688" y="4789488"/>
                        <a:ext cx="874236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DSP_A4_Q">
  <a:themeElements>
    <a:clrScheme name="DSP_A4_Q.pot 13">
      <a:dk1>
        <a:srgbClr val="000070"/>
      </a:dk1>
      <a:lt1>
        <a:srgbClr val="FFFFFF"/>
      </a:lt1>
      <a:dk2>
        <a:srgbClr val="000070"/>
      </a:dk2>
      <a:lt2>
        <a:srgbClr val="808080"/>
      </a:lt2>
      <a:accent1>
        <a:srgbClr val="99CCFF"/>
      </a:accent1>
      <a:accent2>
        <a:srgbClr val="CCCCFF"/>
      </a:accent2>
      <a:accent3>
        <a:srgbClr val="FFFFFF"/>
      </a:accent3>
      <a:accent4>
        <a:srgbClr val="00005F"/>
      </a:accent4>
      <a:accent5>
        <a:srgbClr val="CAE2FF"/>
      </a:accent5>
      <a:accent6>
        <a:srgbClr val="B9B9E7"/>
      </a:accent6>
      <a:hlink>
        <a:srgbClr val="3333CC"/>
      </a:hlink>
      <a:folHlink>
        <a:srgbClr val="AF67FF"/>
      </a:folHlink>
    </a:clrScheme>
    <a:fontScheme name="DSP_A4_Q.po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SP_A4_Q.p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SP_A4_Q.po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SP_A4_Q.po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SP_A4_Q.po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SP_A4_Q.po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SP_A4_Q.po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SP_A4_Q.po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SP_A4_Q.po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SP_A4_Q.po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SP_A4_Q.po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SP_A4_Q.po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SP_A4_Q.po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SP_A4_Q.pot 13">
        <a:dk1>
          <a:srgbClr val="000070"/>
        </a:dk1>
        <a:lt1>
          <a:srgbClr val="FFFFFF"/>
        </a:lt1>
        <a:dk2>
          <a:srgbClr val="000070"/>
        </a:dk2>
        <a:lt2>
          <a:srgbClr val="808080"/>
        </a:lt2>
        <a:accent1>
          <a:srgbClr val="99CCFF"/>
        </a:accent1>
        <a:accent2>
          <a:srgbClr val="CCCCFF"/>
        </a:accent2>
        <a:accent3>
          <a:srgbClr val="FFFFFF"/>
        </a:accent3>
        <a:accent4>
          <a:srgbClr val="00005F"/>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C:\Programme\Microsoft Office\Vorlagen\DSP_A4_Q.pot</Template>
  <TotalTime>0</TotalTime>
  <Words>6271</Words>
  <Application>Microsoft Office PowerPoint</Application>
  <PresentationFormat>Custom</PresentationFormat>
  <Paragraphs>1208</Paragraphs>
  <Slides>63</Slides>
  <Notes>37</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Arial</vt:lpstr>
      <vt:lpstr>Courier New</vt:lpstr>
      <vt:lpstr>HAW FrutigerNext Bold</vt:lpstr>
      <vt:lpstr>Symbol</vt:lpstr>
      <vt:lpstr>Times New Roman</vt:lpstr>
      <vt:lpstr>Wingdings</vt:lpstr>
      <vt:lpstr>DSP_A4_Q</vt:lpstr>
      <vt:lpstr>Visio</vt:lpstr>
      <vt:lpstr>Schieberegister</vt:lpstr>
      <vt:lpstr>Schieberegister</vt:lpstr>
      <vt:lpstr>Konfigurierbares Schieberegister 74194</vt:lpstr>
      <vt:lpstr>Serielle Übertragungsprotokolle</vt:lpstr>
      <vt:lpstr>Serien-Parallel-Umsetzer</vt:lpstr>
      <vt:lpstr>VHDL-Modell des Serien-Parallel-Umsetzers</vt:lpstr>
      <vt:lpstr>Simulation eines 3-Bit-Serien-Parallel-Umsetzers</vt:lpstr>
      <vt:lpstr>Parallel-Serien-Umsetzer</vt:lpstr>
      <vt:lpstr>Übergangslogik im Parallel-Serien-Umsetzer</vt:lpstr>
      <vt:lpstr>VHDL-Modell des Parallel-Serien-Umsetzers</vt:lpstr>
      <vt:lpstr>Simulation eines 3-Bit-Parallel-Serien-Umsetzers </vt:lpstr>
      <vt:lpstr>Zähler mit Schieberegistern</vt:lpstr>
      <vt:lpstr>VHDL-Code des Ringzählers</vt:lpstr>
      <vt:lpstr>VHDL-Simulation des Ringzählers</vt:lpstr>
      <vt:lpstr>Vollständiges Zustandsdiagramm des Ringzählers</vt:lpstr>
      <vt:lpstr>Johnson-Zähler</vt:lpstr>
      <vt:lpstr>VHDL-Modell des Johnson-Zählers mit Korrekturschaltnetz</vt:lpstr>
      <vt:lpstr>Simulation eines 4-Bit-Johnson-Zählers</vt:lpstr>
      <vt:lpstr>Linear Rückgekoppelte Schieberegister</vt:lpstr>
      <vt:lpstr>VHDL-Modell eines 4-Bit-Pseudozufallsgenerators</vt:lpstr>
      <vt:lpstr>Struktur und Simulation eines 4-Bit-LFSRs</vt:lpstr>
      <vt:lpstr>Synchronisation Digitaler Systeme</vt:lpstr>
      <vt:lpstr>Synchronisation Digitaler Systeme</vt:lpstr>
      <vt:lpstr>Impulsverkürzungsschaltung (1)</vt:lpstr>
      <vt:lpstr>Impulsverkürzungsschaltung (2)</vt:lpstr>
      <vt:lpstr>Impulsverlängerungsschaltung (1)</vt:lpstr>
      <vt:lpstr>Impulsverlängerungsschaltung (2)</vt:lpstr>
      <vt:lpstr>Unsynchronisierter Mealy Geldwechselautomat (GWA)</vt:lpstr>
      <vt:lpstr>Synchronisierter Mealy Geldwechselautomat (1)</vt:lpstr>
      <vt:lpstr>Synchronisierter Mealy Geldwechselautomat (2)</vt:lpstr>
      <vt:lpstr>Synchronisierter Mealy Geldwechselautomat (3)</vt:lpstr>
      <vt:lpstr>Simulation des Synchronisierten GWA</vt:lpstr>
      <vt:lpstr>Metastabilität durch Asynchrone Eingangssignale</vt:lpstr>
      <vt:lpstr>Synchronisation Langer Async. Eingangsimpulse</vt:lpstr>
      <vt:lpstr>PowerPoint Presentation</vt:lpstr>
      <vt:lpstr>Wahrscheinlichkeit für das Auftreten von Metastabilität</vt:lpstr>
      <vt:lpstr>Wahrscheinlichkeit für das Auftreten von Metastabilität</vt:lpstr>
      <vt:lpstr>Synchronizer mit 2 oder 3 Flip-Flops</vt:lpstr>
      <vt:lpstr>Synchronisation Kurzer Eingangsimpulse</vt:lpstr>
      <vt:lpstr>Erfassen Asynchroner Bus Signale (1)</vt:lpstr>
      <vt:lpstr>Erfassen Asynchroner Bus Signale (2)</vt:lpstr>
      <vt:lpstr>Asynchrone Resets in CPLDs und FPGAs</vt:lpstr>
      <vt:lpstr>Auftreten von Metastabilität beim Reset</vt:lpstr>
      <vt:lpstr>Beispiel: mod-4 Zähler</vt:lpstr>
      <vt:lpstr>Synchrone Resets in Xilinx FPGAs (1)</vt:lpstr>
      <vt:lpstr>Synchrone Resets in Xilinx FPGAs (2)</vt:lpstr>
      <vt:lpstr>Reset Empfehlung Für FPGAs</vt:lpstr>
      <vt:lpstr>Der Vier-Phasen Handshake</vt:lpstr>
      <vt:lpstr>Sync. Datenübertragung mit 4-Phasen Handshake</vt:lpstr>
      <vt:lpstr>Architektur des Senders</vt:lpstr>
      <vt:lpstr>Architektur des Empfängers</vt:lpstr>
      <vt:lpstr>Simulation des Vier-Phasen Handshakes</vt:lpstr>
      <vt:lpstr>Async. Datenübertragung mit 4-Phasen Handshake</vt:lpstr>
      <vt:lpstr>Kommunizierende Zustandsautomaten</vt:lpstr>
      <vt:lpstr>VHDL Modell für den Senderautomaten (1)</vt:lpstr>
      <vt:lpstr>VHDL Modell für den Senderautomaten (2)</vt:lpstr>
      <vt:lpstr>VHDL Modell für den Empfängerautomaten (1)</vt:lpstr>
      <vt:lpstr>VHDL Modell für den Empfängerautomaten (2)</vt:lpstr>
      <vt:lpstr>VHDL Top-Level für Sender und Empfänger</vt:lpstr>
      <vt:lpstr>Testbench für 4-Phasen Kommunikation (1)</vt:lpstr>
      <vt:lpstr>Testbench für 4-Phasen Kommunikation (2)</vt:lpstr>
      <vt:lpstr>Simulationsergebnis der 4-Phasen Kommunikation</vt:lpstr>
      <vt:lpstr>Synchronisation Digitaler Systeme</vt:lpstr>
    </vt:vector>
  </TitlesOfParts>
  <Company>FH-Hamburg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DSP-Hardware, Implementation and Tools</dc:title>
  <dc:creator>NoName</dc:creator>
  <cp:lastModifiedBy>Axel Jantsch</cp:lastModifiedBy>
  <cp:revision>380</cp:revision>
  <cp:lastPrinted>2007-09-10T06:13:15Z</cp:lastPrinted>
  <dcterms:created xsi:type="dcterms:W3CDTF">2002-11-21T18:20:04Z</dcterms:created>
  <dcterms:modified xsi:type="dcterms:W3CDTF">2019-01-15T07:03:50Z</dcterms:modified>
</cp:coreProperties>
</file>